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75" r:id="rId3"/>
    <p:sldId id="282" r:id="rId4"/>
    <p:sldId id="297" r:id="rId5"/>
    <p:sldId id="298" r:id="rId6"/>
    <p:sldId id="296" r:id="rId7"/>
    <p:sldId id="295" r:id="rId8"/>
    <p:sldId id="294" r:id="rId9"/>
    <p:sldId id="284" r:id="rId10"/>
    <p:sldId id="285" r:id="rId11"/>
    <p:sldId id="286" r:id="rId12"/>
    <p:sldId id="287" r:id="rId13"/>
    <p:sldId id="283" r:id="rId14"/>
    <p:sldId id="288" r:id="rId15"/>
    <p:sldId id="289" r:id="rId16"/>
    <p:sldId id="280" r:id="rId17"/>
    <p:sldId id="290" r:id="rId18"/>
    <p:sldId id="281" r:id="rId19"/>
    <p:sldId id="257" r:id="rId20"/>
    <p:sldId id="276" r:id="rId21"/>
    <p:sldId id="274" r:id="rId22"/>
    <p:sldId id="258" r:id="rId23"/>
    <p:sldId id="305" r:id="rId24"/>
    <p:sldId id="260" r:id="rId25"/>
    <p:sldId id="292" r:id="rId26"/>
    <p:sldId id="259" r:id="rId27"/>
    <p:sldId id="277" r:id="rId28"/>
    <p:sldId id="291" r:id="rId29"/>
    <p:sldId id="261" r:id="rId30"/>
    <p:sldId id="262" r:id="rId31"/>
    <p:sldId id="299" r:id="rId32"/>
    <p:sldId id="303" r:id="rId33"/>
    <p:sldId id="263" r:id="rId34"/>
    <p:sldId id="304" r:id="rId35"/>
    <p:sldId id="265" r:id="rId36"/>
    <p:sldId id="264" r:id="rId37"/>
    <p:sldId id="279" r:id="rId38"/>
    <p:sldId id="267" r:id="rId39"/>
    <p:sldId id="301" r:id="rId40"/>
    <p:sldId id="302" r:id="rId41"/>
    <p:sldId id="266" r:id="rId42"/>
    <p:sldId id="272" r:id="rId43"/>
    <p:sldId id="278" r:id="rId44"/>
    <p:sldId id="268" r:id="rId45"/>
    <p:sldId id="300" r:id="rId46"/>
    <p:sldId id="269" r:id="rId47"/>
    <p:sldId id="270" r:id="rId48"/>
    <p:sldId id="271" r:id="rId49"/>
    <p:sldId id="273" r:id="rId50"/>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00"/>
    <a:srgbClr val="FFFF59"/>
    <a:srgbClr val="00B050"/>
    <a:srgbClr val="800000"/>
    <a:srgbClr val="FF3300"/>
    <a:srgbClr val="003399"/>
    <a:srgbClr val="3366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7" autoAdjust="0"/>
    <p:restoredTop sz="90709" autoAdjust="0"/>
  </p:normalViewPr>
  <p:slideViewPr>
    <p:cSldViewPr>
      <p:cViewPr varScale="1">
        <p:scale>
          <a:sx n="61" d="100"/>
          <a:sy n="61" d="100"/>
        </p:scale>
        <p:origin x="1608" y="26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4AF7C35-DF19-AB41-BE03-0360950FF23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GB" altLang="de-DE"/>
          </a:p>
        </p:txBody>
      </p:sp>
      <p:sp>
        <p:nvSpPr>
          <p:cNvPr id="17411" name="Rectangle 3">
            <a:extLst>
              <a:ext uri="{FF2B5EF4-FFF2-40B4-BE49-F238E27FC236}">
                <a16:creationId xmlns:a16="http://schemas.microsoft.com/office/drawing/2014/main" id="{EB9108C5-EFB7-F7E2-CEA1-22B50782A5FE}"/>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GB" altLang="de-DE"/>
          </a:p>
        </p:txBody>
      </p:sp>
      <p:sp>
        <p:nvSpPr>
          <p:cNvPr id="17412" name="Rectangle 4">
            <a:extLst>
              <a:ext uri="{FF2B5EF4-FFF2-40B4-BE49-F238E27FC236}">
                <a16:creationId xmlns:a16="http://schemas.microsoft.com/office/drawing/2014/main" id="{04BBFB5F-7B1F-49E3-642A-77AFC8A83BB3}"/>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r>
              <a:rPr lang="en-GB" altLang="de-DE"/>
              <a:t>History</a:t>
            </a:r>
          </a:p>
        </p:txBody>
      </p:sp>
      <p:sp>
        <p:nvSpPr>
          <p:cNvPr id="17413" name="Rectangle 5">
            <a:extLst>
              <a:ext uri="{FF2B5EF4-FFF2-40B4-BE49-F238E27FC236}">
                <a16:creationId xmlns:a16="http://schemas.microsoft.com/office/drawing/2014/main" id="{44DEF7A7-591E-1171-4964-48BB81290DFA}"/>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CBAABA9-73BC-4FB9-A823-67C91C94EB00}" type="slidenum">
              <a:rPr lang="en-GB" altLang="de-DE"/>
              <a:pPr>
                <a:defRPr/>
              </a:pPr>
              <a:t>‹#›</a:t>
            </a:fld>
            <a:endParaRPr lang="en-GB"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FCA9408-E520-8C38-64E8-41CB43DBEEF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GB" altLang="de-DE"/>
          </a:p>
        </p:txBody>
      </p:sp>
      <p:sp>
        <p:nvSpPr>
          <p:cNvPr id="15363" name="Rectangle 3">
            <a:extLst>
              <a:ext uri="{FF2B5EF4-FFF2-40B4-BE49-F238E27FC236}">
                <a16:creationId xmlns:a16="http://schemas.microsoft.com/office/drawing/2014/main" id="{600BEB1C-72CC-257C-CD40-2FA38705DC4F}"/>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GB" altLang="de-DE"/>
          </a:p>
        </p:txBody>
      </p:sp>
      <p:sp>
        <p:nvSpPr>
          <p:cNvPr id="3076" name="Rectangle 4">
            <a:extLst>
              <a:ext uri="{FF2B5EF4-FFF2-40B4-BE49-F238E27FC236}">
                <a16:creationId xmlns:a16="http://schemas.microsoft.com/office/drawing/2014/main" id="{81BA3779-A245-A136-142F-92B31BBC1BC7}"/>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3C82F499-A316-7F9B-1F4B-E5E376B91B9F}"/>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de-DE" noProof="0"/>
              <a:t>Click to edit Master text styles</a:t>
            </a:r>
          </a:p>
          <a:p>
            <a:pPr lvl="1"/>
            <a:r>
              <a:rPr lang="en-GB" altLang="de-DE" noProof="0"/>
              <a:t>Second level</a:t>
            </a:r>
          </a:p>
          <a:p>
            <a:pPr lvl="2"/>
            <a:r>
              <a:rPr lang="en-GB" altLang="de-DE" noProof="0"/>
              <a:t>Third level</a:t>
            </a:r>
          </a:p>
          <a:p>
            <a:pPr lvl="3"/>
            <a:r>
              <a:rPr lang="en-GB" altLang="de-DE" noProof="0"/>
              <a:t>Fourth level</a:t>
            </a:r>
          </a:p>
          <a:p>
            <a:pPr lvl="4"/>
            <a:r>
              <a:rPr lang="en-GB" altLang="de-DE" noProof="0"/>
              <a:t>Fifth level</a:t>
            </a:r>
          </a:p>
        </p:txBody>
      </p:sp>
      <p:sp>
        <p:nvSpPr>
          <p:cNvPr id="15366" name="Rectangle 6">
            <a:extLst>
              <a:ext uri="{FF2B5EF4-FFF2-40B4-BE49-F238E27FC236}">
                <a16:creationId xmlns:a16="http://schemas.microsoft.com/office/drawing/2014/main" id="{FB8F75C2-3C41-B1DB-58CA-0CC058010FE7}"/>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GB" altLang="de-DE"/>
          </a:p>
        </p:txBody>
      </p:sp>
      <p:sp>
        <p:nvSpPr>
          <p:cNvPr id="15367" name="Rectangle 7">
            <a:extLst>
              <a:ext uri="{FF2B5EF4-FFF2-40B4-BE49-F238E27FC236}">
                <a16:creationId xmlns:a16="http://schemas.microsoft.com/office/drawing/2014/main" id="{5AAF6749-7E04-7628-A8C2-BC005E73648F}"/>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4D1583F-7C42-490F-80CB-6717C76E3AB1}" type="slidenum">
              <a:rPr lang="en-GB" altLang="de-DE"/>
              <a:pPr>
                <a:defRPr/>
              </a:pPr>
              <a:t>‹#›</a:t>
            </a:fld>
            <a:endParaRPr lang="en-GB"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ECD5ABA4-6219-7D46-BC94-DABA80D3CE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F6D1F5-537D-4E52-A8B6-4B19D726E54E}" type="slidenum">
              <a:rPr lang="en-GB" altLang="de-DE" sz="1200" smtClean="0"/>
              <a:pPr/>
              <a:t>1</a:t>
            </a:fld>
            <a:endParaRPr lang="en-GB" altLang="de-DE" sz="1200"/>
          </a:p>
        </p:txBody>
      </p:sp>
      <p:sp>
        <p:nvSpPr>
          <p:cNvPr id="6147" name="Rectangle 2">
            <a:extLst>
              <a:ext uri="{FF2B5EF4-FFF2-40B4-BE49-F238E27FC236}">
                <a16:creationId xmlns:a16="http://schemas.microsoft.com/office/drawing/2014/main" id="{E43D5809-E5DD-8556-716B-C4F59C3A4C78}"/>
              </a:ext>
            </a:extLst>
          </p:cNvPr>
          <p:cNvSpPr>
            <a:spLocks noChangeArrowheads="1" noTextEdit="1"/>
          </p:cNvSpPr>
          <p:nvPr>
            <p:ph type="sldImg"/>
          </p:nvPr>
        </p:nvSpPr>
        <p:spPr>
          <a:ln/>
        </p:spPr>
      </p:sp>
      <p:sp>
        <p:nvSpPr>
          <p:cNvPr id="6148" name="Rectangle 3">
            <a:extLst>
              <a:ext uri="{FF2B5EF4-FFF2-40B4-BE49-F238E27FC236}">
                <a16:creationId xmlns:a16="http://schemas.microsoft.com/office/drawing/2014/main" id="{E8E1F96B-0F8E-D1BC-708B-CBC4C0CE60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de-DE"/>
              <a:t>History of my family and especially my grandfather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05FA3D2-F98E-07CF-12BA-D58F5CC87B8A}"/>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DE8B2103-4DD6-3C85-BE06-B3566A3471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i="1"/>
              <a:t>Suum cuique</a:t>
            </a:r>
            <a:r>
              <a:rPr lang="de-DE" altLang="en-US"/>
              <a:t> – „Jedem das seine“ – religious freedom</a:t>
            </a:r>
            <a:endParaRPr lang="en-GB" altLang="en-US"/>
          </a:p>
        </p:txBody>
      </p:sp>
      <p:sp>
        <p:nvSpPr>
          <p:cNvPr id="10244" name="Slide Number Placeholder 3">
            <a:extLst>
              <a:ext uri="{FF2B5EF4-FFF2-40B4-BE49-F238E27FC236}">
                <a16:creationId xmlns:a16="http://schemas.microsoft.com/office/drawing/2014/main" id="{001A59B1-504D-55C7-7419-AF06F0F17E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4015C4-232E-4363-A8AB-7AA8575AE6E6}" type="slidenum">
              <a:rPr lang="en-GB" altLang="de-DE" sz="1200" smtClean="0"/>
              <a:pPr/>
              <a:t>4</a:t>
            </a:fld>
            <a:endParaRPr lang="en-GB" alt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24A5266-AFB7-2443-5776-98DFCCCCBC99}"/>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91572A28-72C8-E6B5-D0F7-CF28B552C8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6" name="Slide Number Placeholder 3">
            <a:extLst>
              <a:ext uri="{FF2B5EF4-FFF2-40B4-BE49-F238E27FC236}">
                <a16:creationId xmlns:a16="http://schemas.microsoft.com/office/drawing/2014/main" id="{1B4AA412-24DF-2F54-AAD4-FAC9BA5931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F1B4ED6-E79A-4B1C-A862-B59333A7B7A7}" type="slidenum">
              <a:rPr lang="en-GB" altLang="de-DE" sz="1200" smtClean="0"/>
              <a:pPr/>
              <a:t>16</a:t>
            </a:fld>
            <a:endParaRPr lang="en-GB" altLang="de-D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40B1B85-12E8-542E-03D2-98CB3D42E5A6}"/>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63F09608-03A8-8A2C-EBE5-6A25DA9DB6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Prussian = Polish ≠ German; Prague defenestration 1618: religious – nationalist - local</a:t>
            </a:r>
          </a:p>
          <a:p>
            <a:endParaRPr lang="en-GB" altLang="en-US"/>
          </a:p>
        </p:txBody>
      </p:sp>
      <p:sp>
        <p:nvSpPr>
          <p:cNvPr id="25604" name="Slide Number Placeholder 3">
            <a:extLst>
              <a:ext uri="{FF2B5EF4-FFF2-40B4-BE49-F238E27FC236}">
                <a16:creationId xmlns:a16="http://schemas.microsoft.com/office/drawing/2014/main" id="{672CCA59-0261-80F6-D442-C21B3CE56C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05EEE8-7D57-402D-93BC-33622D74CF52}" type="slidenum">
              <a:rPr lang="en-GB" altLang="de-DE" sz="1200" smtClean="0"/>
              <a:pPr/>
              <a:t>17</a:t>
            </a:fld>
            <a:endParaRPr lang="en-GB" altLang="de-D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52D9B00-FBA8-15F3-1709-0AA5CF841023}"/>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468ABC54-6334-EA02-1629-700078AF1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a:t>hohes Sozialprestige. Das preußische Offizierkorps, in seinen höheren Rängen noch ganz überwiegend adlig, galt als staatstragende Elite. Berufliche Aufstiegschancen hatten meist nur die Bürger, die zuvor in der Armee gedient hatten.  Die Offiziere der Armee stammten fast ausschließlich aus dem landbesitzenden Adel.</a:t>
            </a:r>
            <a:endParaRPr lang="en-GB" altLang="en-US"/>
          </a:p>
        </p:txBody>
      </p:sp>
      <p:sp>
        <p:nvSpPr>
          <p:cNvPr id="28676" name="Slide Number Placeholder 3">
            <a:extLst>
              <a:ext uri="{FF2B5EF4-FFF2-40B4-BE49-F238E27FC236}">
                <a16:creationId xmlns:a16="http://schemas.microsoft.com/office/drawing/2014/main" id="{A8299F33-CE36-AE34-1FD9-9F48D88DB3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AE332B-04D5-4BBF-8F3E-3137F5428A08}" type="slidenum">
              <a:rPr lang="en-GB" altLang="de-DE" sz="1200" smtClean="0"/>
              <a:pPr/>
              <a:t>19</a:t>
            </a:fld>
            <a:endParaRPr lang="en-GB" altLang="de-D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B51DADC-DB68-AC3B-84B4-7434C9D6113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10D68E6E-3EBA-8003-1440-A4B7971D2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Prussia – militaristic, new navy</a:t>
            </a:r>
          </a:p>
        </p:txBody>
      </p:sp>
      <p:sp>
        <p:nvSpPr>
          <p:cNvPr id="30724" name="Slide Number Placeholder 3">
            <a:extLst>
              <a:ext uri="{FF2B5EF4-FFF2-40B4-BE49-F238E27FC236}">
                <a16:creationId xmlns:a16="http://schemas.microsoft.com/office/drawing/2014/main" id="{2BA8DD66-0270-BC5F-B233-3B21CEBC6F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8D91086-E734-4A15-BBB6-7006B7BDA19A}" type="slidenum">
              <a:rPr lang="en-GB" altLang="de-DE" sz="1200" smtClean="0"/>
              <a:pPr/>
              <a:t>20</a:t>
            </a:fld>
            <a:endParaRPr lang="en-GB"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774DED09-294E-E873-0016-5C1B579C78A4}"/>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 name="Arc 3">
            <a:extLst>
              <a:ext uri="{FF2B5EF4-FFF2-40B4-BE49-F238E27FC236}">
                <a16:creationId xmlns:a16="http://schemas.microsoft.com/office/drawing/2014/main" id="{85CEC2B5-5685-6D80-5F4C-F33BE1268D74}"/>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GB" altLang="de-DE" noProof="0"/>
              <a:t>Click to edit Master title style</a:t>
            </a:r>
          </a:p>
        </p:txBody>
      </p:sp>
      <p:sp>
        <p:nvSpPr>
          <p:cNvPr id="3077" name="Rectangle 5"/>
          <p:cNvSpPr>
            <a:spLocks noGrp="1" noChangeArrowheads="1"/>
          </p:cNvSpPr>
          <p:nvPr>
            <p:ph type="subTitle" sz="quarter" idx="1"/>
          </p:nvPr>
        </p:nvSpPr>
        <p:spPr>
          <a:xfrm>
            <a:off x="4191000" y="1828800"/>
            <a:ext cx="4572000" cy="1752600"/>
          </a:xfrm>
        </p:spPr>
        <p:txBody>
          <a:bodyPr/>
          <a:lstStyle>
            <a:lvl1pPr marL="0" indent="0">
              <a:buFont typeface="Wingdings" panose="05000000000000000000" pitchFamily="2" charset="2"/>
              <a:buNone/>
              <a:defRPr sz="2400"/>
            </a:lvl1pPr>
          </a:lstStyle>
          <a:p>
            <a:pPr lvl="0"/>
            <a:r>
              <a:rPr lang="en-GB" altLang="de-DE" noProof="0"/>
              <a:t>Click to edit Master subtitle style</a:t>
            </a:r>
          </a:p>
        </p:txBody>
      </p:sp>
      <p:sp>
        <p:nvSpPr>
          <p:cNvPr id="4" name="Rectangle 6">
            <a:extLst>
              <a:ext uri="{FF2B5EF4-FFF2-40B4-BE49-F238E27FC236}">
                <a16:creationId xmlns:a16="http://schemas.microsoft.com/office/drawing/2014/main" id="{BBF2EC13-A4CC-D89C-2D5E-41180984DDE1}"/>
              </a:ext>
            </a:extLst>
          </p:cNvPr>
          <p:cNvSpPr>
            <a:spLocks noGrp="1" noChangeArrowheads="1"/>
          </p:cNvSpPr>
          <p:nvPr>
            <p:ph type="dt" sz="quarter" idx="10"/>
          </p:nvPr>
        </p:nvSpPr>
        <p:spPr/>
        <p:txBody>
          <a:bodyPr/>
          <a:lstStyle>
            <a:lvl1pPr>
              <a:defRPr/>
            </a:lvl1pPr>
          </a:lstStyle>
          <a:p>
            <a:pPr>
              <a:defRPr/>
            </a:pPr>
            <a:fld id="{A1D1CA87-8C16-487E-AEE8-2C372F62F64D}" type="datetime1">
              <a:rPr lang="en-GB" altLang="de-DE"/>
              <a:pPr>
                <a:defRPr/>
              </a:pPr>
              <a:t>24/07/2025</a:t>
            </a:fld>
            <a:endParaRPr lang="en-GB" altLang="de-DE"/>
          </a:p>
        </p:txBody>
      </p:sp>
      <p:sp>
        <p:nvSpPr>
          <p:cNvPr id="5" name="Rectangle 7">
            <a:extLst>
              <a:ext uri="{FF2B5EF4-FFF2-40B4-BE49-F238E27FC236}">
                <a16:creationId xmlns:a16="http://schemas.microsoft.com/office/drawing/2014/main" id="{70D1D209-EDFE-65D6-BF7C-1A2DAACECFC2}"/>
              </a:ext>
            </a:extLst>
          </p:cNvPr>
          <p:cNvSpPr>
            <a:spLocks noGrp="1" noChangeArrowheads="1"/>
          </p:cNvSpPr>
          <p:nvPr>
            <p:ph type="ftr" sz="quarter" idx="11"/>
          </p:nvPr>
        </p:nvSpPr>
        <p:spPr/>
        <p:txBody>
          <a:bodyPr/>
          <a:lstStyle>
            <a:lvl1pPr>
              <a:defRPr/>
            </a:lvl1pPr>
          </a:lstStyle>
          <a:p>
            <a:pPr>
              <a:defRPr/>
            </a:pPr>
            <a:endParaRPr lang="en-GB" altLang="de-DE"/>
          </a:p>
        </p:txBody>
      </p:sp>
      <p:sp>
        <p:nvSpPr>
          <p:cNvPr id="6" name="Rectangle 8">
            <a:extLst>
              <a:ext uri="{FF2B5EF4-FFF2-40B4-BE49-F238E27FC236}">
                <a16:creationId xmlns:a16="http://schemas.microsoft.com/office/drawing/2014/main" id="{38C9E77D-58B1-B7C4-27AB-5389960FF46C}"/>
              </a:ext>
            </a:extLst>
          </p:cNvPr>
          <p:cNvSpPr>
            <a:spLocks noGrp="1" noChangeArrowheads="1"/>
          </p:cNvSpPr>
          <p:nvPr>
            <p:ph type="sldNum" sz="quarter" idx="12"/>
          </p:nvPr>
        </p:nvSpPr>
        <p:spPr/>
        <p:txBody>
          <a:bodyPr/>
          <a:lstStyle>
            <a:lvl1pPr>
              <a:defRPr/>
            </a:lvl1pPr>
          </a:lstStyle>
          <a:p>
            <a:pPr>
              <a:defRPr/>
            </a:pPr>
            <a:fld id="{AD21B00A-660E-43AD-BCE1-D2D725D48DD9}" type="slidenum">
              <a:rPr lang="en-GB" altLang="de-DE"/>
              <a:pPr>
                <a:defRPr/>
              </a:pPr>
              <a:t>‹#›</a:t>
            </a:fld>
            <a:endParaRPr lang="en-GB" altLang="de-DE"/>
          </a:p>
        </p:txBody>
      </p:sp>
    </p:spTree>
    <p:extLst>
      <p:ext uri="{BB962C8B-B14F-4D97-AF65-F5344CB8AC3E}">
        <p14:creationId xmlns:p14="http://schemas.microsoft.com/office/powerpoint/2010/main" val="557241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a:extLst>
              <a:ext uri="{FF2B5EF4-FFF2-40B4-BE49-F238E27FC236}">
                <a16:creationId xmlns:a16="http://schemas.microsoft.com/office/drawing/2014/main" id="{6212CC34-2C6A-6D93-5C1B-08A377C94F4B}"/>
              </a:ext>
            </a:extLst>
          </p:cNvPr>
          <p:cNvSpPr>
            <a:spLocks noGrp="1" noChangeArrowheads="1"/>
          </p:cNvSpPr>
          <p:nvPr>
            <p:ph type="dt" sz="half" idx="10"/>
          </p:nvPr>
        </p:nvSpPr>
        <p:spPr>
          <a:ln/>
        </p:spPr>
        <p:txBody>
          <a:bodyPr/>
          <a:lstStyle>
            <a:lvl1pPr>
              <a:defRPr/>
            </a:lvl1pPr>
          </a:lstStyle>
          <a:p>
            <a:pPr>
              <a:defRPr/>
            </a:pPr>
            <a:fld id="{53D3F2D2-7D07-4465-9594-C42D8947CC53}" type="datetime1">
              <a:rPr lang="en-GB" altLang="de-DE"/>
              <a:pPr>
                <a:defRPr/>
              </a:pPr>
              <a:t>24/07/2025</a:t>
            </a:fld>
            <a:endParaRPr lang="en-GB" altLang="de-DE"/>
          </a:p>
        </p:txBody>
      </p:sp>
      <p:sp>
        <p:nvSpPr>
          <p:cNvPr id="5" name="Rectangle 6">
            <a:extLst>
              <a:ext uri="{FF2B5EF4-FFF2-40B4-BE49-F238E27FC236}">
                <a16:creationId xmlns:a16="http://schemas.microsoft.com/office/drawing/2014/main" id="{5DFB4A36-71C5-228E-5831-1C74908DB54D}"/>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6" name="Rectangle 7">
            <a:extLst>
              <a:ext uri="{FF2B5EF4-FFF2-40B4-BE49-F238E27FC236}">
                <a16:creationId xmlns:a16="http://schemas.microsoft.com/office/drawing/2014/main" id="{2384D036-F586-AE50-011E-FB55FDF5CA4C}"/>
              </a:ext>
            </a:extLst>
          </p:cNvPr>
          <p:cNvSpPr>
            <a:spLocks noGrp="1" noChangeArrowheads="1"/>
          </p:cNvSpPr>
          <p:nvPr>
            <p:ph type="sldNum" sz="quarter" idx="12"/>
          </p:nvPr>
        </p:nvSpPr>
        <p:spPr>
          <a:ln/>
        </p:spPr>
        <p:txBody>
          <a:bodyPr/>
          <a:lstStyle>
            <a:lvl1pPr>
              <a:defRPr/>
            </a:lvl1pPr>
          </a:lstStyle>
          <a:p>
            <a:pPr>
              <a:defRPr/>
            </a:pPr>
            <a:fld id="{E3A4C685-0297-4F28-8062-7C7443FED6AD}" type="slidenum">
              <a:rPr lang="en-GB" altLang="de-DE"/>
              <a:pPr>
                <a:defRPr/>
              </a:pPr>
              <a:t>‹#›</a:t>
            </a:fld>
            <a:endParaRPr lang="en-GB" altLang="de-DE"/>
          </a:p>
        </p:txBody>
      </p:sp>
    </p:spTree>
    <p:extLst>
      <p:ext uri="{BB962C8B-B14F-4D97-AF65-F5344CB8AC3E}">
        <p14:creationId xmlns:p14="http://schemas.microsoft.com/office/powerpoint/2010/main" val="234548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91400" y="609600"/>
            <a:ext cx="15240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819400" y="609600"/>
            <a:ext cx="4419600" cy="5486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a:extLst>
              <a:ext uri="{FF2B5EF4-FFF2-40B4-BE49-F238E27FC236}">
                <a16:creationId xmlns:a16="http://schemas.microsoft.com/office/drawing/2014/main" id="{D83758C2-CFBD-CED9-B87D-12EDB44D4CBF}"/>
              </a:ext>
            </a:extLst>
          </p:cNvPr>
          <p:cNvSpPr>
            <a:spLocks noGrp="1" noChangeArrowheads="1"/>
          </p:cNvSpPr>
          <p:nvPr>
            <p:ph type="dt" sz="half" idx="10"/>
          </p:nvPr>
        </p:nvSpPr>
        <p:spPr>
          <a:ln/>
        </p:spPr>
        <p:txBody>
          <a:bodyPr/>
          <a:lstStyle>
            <a:lvl1pPr>
              <a:defRPr/>
            </a:lvl1pPr>
          </a:lstStyle>
          <a:p>
            <a:pPr>
              <a:defRPr/>
            </a:pPr>
            <a:fld id="{66F90FB5-94E6-49A6-973A-276142514CD8}" type="datetime1">
              <a:rPr lang="en-GB" altLang="de-DE"/>
              <a:pPr>
                <a:defRPr/>
              </a:pPr>
              <a:t>24/07/2025</a:t>
            </a:fld>
            <a:endParaRPr lang="en-GB" altLang="de-DE"/>
          </a:p>
        </p:txBody>
      </p:sp>
      <p:sp>
        <p:nvSpPr>
          <p:cNvPr id="5" name="Rectangle 6">
            <a:extLst>
              <a:ext uri="{FF2B5EF4-FFF2-40B4-BE49-F238E27FC236}">
                <a16:creationId xmlns:a16="http://schemas.microsoft.com/office/drawing/2014/main" id="{13CAC101-B84A-9834-0EEF-7004E5A36788}"/>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6" name="Rectangle 7">
            <a:extLst>
              <a:ext uri="{FF2B5EF4-FFF2-40B4-BE49-F238E27FC236}">
                <a16:creationId xmlns:a16="http://schemas.microsoft.com/office/drawing/2014/main" id="{11B8A7AC-666D-004E-B5A9-F8B0463CB341}"/>
              </a:ext>
            </a:extLst>
          </p:cNvPr>
          <p:cNvSpPr>
            <a:spLocks noGrp="1" noChangeArrowheads="1"/>
          </p:cNvSpPr>
          <p:nvPr>
            <p:ph type="sldNum" sz="quarter" idx="12"/>
          </p:nvPr>
        </p:nvSpPr>
        <p:spPr>
          <a:ln/>
        </p:spPr>
        <p:txBody>
          <a:bodyPr/>
          <a:lstStyle>
            <a:lvl1pPr>
              <a:defRPr/>
            </a:lvl1pPr>
          </a:lstStyle>
          <a:p>
            <a:pPr>
              <a:defRPr/>
            </a:pPr>
            <a:fld id="{5357B02D-0593-46C6-9CCD-77CD412090D1}" type="slidenum">
              <a:rPr lang="en-GB" altLang="de-DE"/>
              <a:pPr>
                <a:defRPr/>
              </a:pPr>
              <a:t>‹#›</a:t>
            </a:fld>
            <a:endParaRPr lang="en-GB" altLang="de-DE"/>
          </a:p>
        </p:txBody>
      </p:sp>
    </p:spTree>
    <p:extLst>
      <p:ext uri="{BB962C8B-B14F-4D97-AF65-F5344CB8AC3E}">
        <p14:creationId xmlns:p14="http://schemas.microsoft.com/office/powerpoint/2010/main" val="352038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a:extLst>
              <a:ext uri="{FF2B5EF4-FFF2-40B4-BE49-F238E27FC236}">
                <a16:creationId xmlns:a16="http://schemas.microsoft.com/office/drawing/2014/main" id="{9006EF72-6B59-BBEC-2762-49234994B124}"/>
              </a:ext>
            </a:extLst>
          </p:cNvPr>
          <p:cNvSpPr>
            <a:spLocks noGrp="1" noChangeArrowheads="1"/>
          </p:cNvSpPr>
          <p:nvPr>
            <p:ph type="dt" sz="half" idx="10"/>
          </p:nvPr>
        </p:nvSpPr>
        <p:spPr>
          <a:ln/>
        </p:spPr>
        <p:txBody>
          <a:bodyPr/>
          <a:lstStyle>
            <a:lvl1pPr>
              <a:defRPr/>
            </a:lvl1pPr>
          </a:lstStyle>
          <a:p>
            <a:pPr>
              <a:defRPr/>
            </a:pPr>
            <a:fld id="{0FB72B16-839F-4704-9E00-9B290457F339}" type="datetime1">
              <a:rPr lang="en-GB" altLang="de-DE"/>
              <a:pPr>
                <a:defRPr/>
              </a:pPr>
              <a:t>24/07/2025</a:t>
            </a:fld>
            <a:endParaRPr lang="en-GB" altLang="de-DE"/>
          </a:p>
        </p:txBody>
      </p:sp>
      <p:sp>
        <p:nvSpPr>
          <p:cNvPr id="5" name="Rectangle 6">
            <a:extLst>
              <a:ext uri="{FF2B5EF4-FFF2-40B4-BE49-F238E27FC236}">
                <a16:creationId xmlns:a16="http://schemas.microsoft.com/office/drawing/2014/main" id="{B1304449-75AE-9151-9A08-D824442442A5}"/>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6" name="Rectangle 7">
            <a:extLst>
              <a:ext uri="{FF2B5EF4-FFF2-40B4-BE49-F238E27FC236}">
                <a16:creationId xmlns:a16="http://schemas.microsoft.com/office/drawing/2014/main" id="{65375934-1CC4-FCC1-8526-916FF14ED425}"/>
              </a:ext>
            </a:extLst>
          </p:cNvPr>
          <p:cNvSpPr>
            <a:spLocks noGrp="1" noChangeArrowheads="1"/>
          </p:cNvSpPr>
          <p:nvPr>
            <p:ph type="sldNum" sz="quarter" idx="12"/>
          </p:nvPr>
        </p:nvSpPr>
        <p:spPr>
          <a:ln/>
        </p:spPr>
        <p:txBody>
          <a:bodyPr/>
          <a:lstStyle>
            <a:lvl1pPr>
              <a:defRPr/>
            </a:lvl1pPr>
          </a:lstStyle>
          <a:p>
            <a:pPr>
              <a:defRPr/>
            </a:pPr>
            <a:fld id="{669E6823-2BF0-4C9F-AB2A-16190C6BD94F}" type="slidenum">
              <a:rPr lang="en-GB" altLang="de-DE"/>
              <a:pPr>
                <a:defRPr/>
              </a:pPr>
              <a:t>‹#›</a:t>
            </a:fld>
            <a:endParaRPr lang="en-GB" altLang="de-DE"/>
          </a:p>
        </p:txBody>
      </p:sp>
    </p:spTree>
    <p:extLst>
      <p:ext uri="{BB962C8B-B14F-4D97-AF65-F5344CB8AC3E}">
        <p14:creationId xmlns:p14="http://schemas.microsoft.com/office/powerpoint/2010/main" val="406583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5">
            <a:extLst>
              <a:ext uri="{FF2B5EF4-FFF2-40B4-BE49-F238E27FC236}">
                <a16:creationId xmlns:a16="http://schemas.microsoft.com/office/drawing/2014/main" id="{6662629F-4AE3-6DDD-42BA-7BBC627CEB45}"/>
              </a:ext>
            </a:extLst>
          </p:cNvPr>
          <p:cNvSpPr>
            <a:spLocks noGrp="1" noChangeArrowheads="1"/>
          </p:cNvSpPr>
          <p:nvPr>
            <p:ph type="dt" sz="half" idx="10"/>
          </p:nvPr>
        </p:nvSpPr>
        <p:spPr>
          <a:ln/>
        </p:spPr>
        <p:txBody>
          <a:bodyPr/>
          <a:lstStyle>
            <a:lvl1pPr>
              <a:defRPr/>
            </a:lvl1pPr>
          </a:lstStyle>
          <a:p>
            <a:pPr>
              <a:defRPr/>
            </a:pPr>
            <a:fld id="{0BB74EC2-DDA1-4703-9478-25FCAC10D11D}" type="datetime1">
              <a:rPr lang="en-GB" altLang="de-DE"/>
              <a:pPr>
                <a:defRPr/>
              </a:pPr>
              <a:t>24/07/2025</a:t>
            </a:fld>
            <a:endParaRPr lang="en-GB" altLang="de-DE"/>
          </a:p>
        </p:txBody>
      </p:sp>
      <p:sp>
        <p:nvSpPr>
          <p:cNvPr id="5" name="Rectangle 6">
            <a:extLst>
              <a:ext uri="{FF2B5EF4-FFF2-40B4-BE49-F238E27FC236}">
                <a16:creationId xmlns:a16="http://schemas.microsoft.com/office/drawing/2014/main" id="{53499FE8-C83F-FAC8-9C0C-5400A416709B}"/>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6" name="Rectangle 7">
            <a:extLst>
              <a:ext uri="{FF2B5EF4-FFF2-40B4-BE49-F238E27FC236}">
                <a16:creationId xmlns:a16="http://schemas.microsoft.com/office/drawing/2014/main" id="{6AE34A07-94FD-ED87-D893-A449F4DDCDD4}"/>
              </a:ext>
            </a:extLst>
          </p:cNvPr>
          <p:cNvSpPr>
            <a:spLocks noGrp="1" noChangeArrowheads="1"/>
          </p:cNvSpPr>
          <p:nvPr>
            <p:ph type="sldNum" sz="quarter" idx="12"/>
          </p:nvPr>
        </p:nvSpPr>
        <p:spPr>
          <a:ln/>
        </p:spPr>
        <p:txBody>
          <a:bodyPr/>
          <a:lstStyle>
            <a:lvl1pPr>
              <a:defRPr/>
            </a:lvl1pPr>
          </a:lstStyle>
          <a:p>
            <a:pPr>
              <a:defRPr/>
            </a:pPr>
            <a:fld id="{2FEEF23B-016D-493D-A156-B353BE9DAF05}" type="slidenum">
              <a:rPr lang="en-GB" altLang="de-DE"/>
              <a:pPr>
                <a:defRPr/>
              </a:pPr>
              <a:t>‹#›</a:t>
            </a:fld>
            <a:endParaRPr lang="en-GB" altLang="de-DE"/>
          </a:p>
        </p:txBody>
      </p:sp>
    </p:spTree>
    <p:extLst>
      <p:ext uri="{BB962C8B-B14F-4D97-AF65-F5344CB8AC3E}">
        <p14:creationId xmlns:p14="http://schemas.microsoft.com/office/powerpoint/2010/main" val="305124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819400" y="1981200"/>
            <a:ext cx="29718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943600" y="1981200"/>
            <a:ext cx="29718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EE4B30F3-AF99-F2E9-A596-F8B646F08476}"/>
              </a:ext>
            </a:extLst>
          </p:cNvPr>
          <p:cNvSpPr>
            <a:spLocks noGrp="1" noChangeArrowheads="1"/>
          </p:cNvSpPr>
          <p:nvPr>
            <p:ph type="dt" sz="half" idx="10"/>
          </p:nvPr>
        </p:nvSpPr>
        <p:spPr>
          <a:ln/>
        </p:spPr>
        <p:txBody>
          <a:bodyPr/>
          <a:lstStyle>
            <a:lvl1pPr>
              <a:defRPr/>
            </a:lvl1pPr>
          </a:lstStyle>
          <a:p>
            <a:pPr>
              <a:defRPr/>
            </a:pPr>
            <a:fld id="{CB5140BB-6897-4551-8C6A-18D6E2E564E4}" type="datetime1">
              <a:rPr lang="en-GB" altLang="de-DE"/>
              <a:pPr>
                <a:defRPr/>
              </a:pPr>
              <a:t>24/07/2025</a:t>
            </a:fld>
            <a:endParaRPr lang="en-GB" altLang="de-DE"/>
          </a:p>
        </p:txBody>
      </p:sp>
      <p:sp>
        <p:nvSpPr>
          <p:cNvPr id="6" name="Rectangle 6">
            <a:extLst>
              <a:ext uri="{FF2B5EF4-FFF2-40B4-BE49-F238E27FC236}">
                <a16:creationId xmlns:a16="http://schemas.microsoft.com/office/drawing/2014/main" id="{07EC4B14-EDCF-0FBF-BFF2-B78857047E4F}"/>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7" name="Rectangle 7">
            <a:extLst>
              <a:ext uri="{FF2B5EF4-FFF2-40B4-BE49-F238E27FC236}">
                <a16:creationId xmlns:a16="http://schemas.microsoft.com/office/drawing/2014/main" id="{7BF26A69-8FF5-D3D5-9F5F-B97FFED35AD2}"/>
              </a:ext>
            </a:extLst>
          </p:cNvPr>
          <p:cNvSpPr>
            <a:spLocks noGrp="1" noChangeArrowheads="1"/>
          </p:cNvSpPr>
          <p:nvPr>
            <p:ph type="sldNum" sz="quarter" idx="12"/>
          </p:nvPr>
        </p:nvSpPr>
        <p:spPr>
          <a:ln/>
        </p:spPr>
        <p:txBody>
          <a:bodyPr/>
          <a:lstStyle>
            <a:lvl1pPr>
              <a:defRPr/>
            </a:lvl1pPr>
          </a:lstStyle>
          <a:p>
            <a:pPr>
              <a:defRPr/>
            </a:pPr>
            <a:fld id="{FCFF99CA-8AD5-43CD-86BA-D4DA8B4CF5AC}" type="slidenum">
              <a:rPr lang="en-GB" altLang="de-DE"/>
              <a:pPr>
                <a:defRPr/>
              </a:pPr>
              <a:t>‹#›</a:t>
            </a:fld>
            <a:endParaRPr lang="en-GB" altLang="de-DE"/>
          </a:p>
        </p:txBody>
      </p:sp>
    </p:spTree>
    <p:extLst>
      <p:ext uri="{BB962C8B-B14F-4D97-AF65-F5344CB8AC3E}">
        <p14:creationId xmlns:p14="http://schemas.microsoft.com/office/powerpoint/2010/main" val="46815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930A9E45-C86E-DA9E-A582-D5688217DC35}"/>
              </a:ext>
            </a:extLst>
          </p:cNvPr>
          <p:cNvSpPr>
            <a:spLocks noGrp="1" noChangeArrowheads="1"/>
          </p:cNvSpPr>
          <p:nvPr>
            <p:ph type="dt" sz="half" idx="10"/>
          </p:nvPr>
        </p:nvSpPr>
        <p:spPr>
          <a:ln/>
        </p:spPr>
        <p:txBody>
          <a:bodyPr/>
          <a:lstStyle>
            <a:lvl1pPr>
              <a:defRPr/>
            </a:lvl1pPr>
          </a:lstStyle>
          <a:p>
            <a:pPr>
              <a:defRPr/>
            </a:pPr>
            <a:fld id="{A8E993F0-4368-4EA2-AB80-C49C1A625EF3}" type="datetime1">
              <a:rPr lang="en-GB" altLang="de-DE"/>
              <a:pPr>
                <a:defRPr/>
              </a:pPr>
              <a:t>24/07/2025</a:t>
            </a:fld>
            <a:endParaRPr lang="en-GB" altLang="de-DE"/>
          </a:p>
        </p:txBody>
      </p:sp>
      <p:sp>
        <p:nvSpPr>
          <p:cNvPr id="8" name="Rectangle 6">
            <a:extLst>
              <a:ext uri="{FF2B5EF4-FFF2-40B4-BE49-F238E27FC236}">
                <a16:creationId xmlns:a16="http://schemas.microsoft.com/office/drawing/2014/main" id="{62757394-AEB5-F7B8-5BF6-B594A75B2C0D}"/>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9" name="Rectangle 7">
            <a:extLst>
              <a:ext uri="{FF2B5EF4-FFF2-40B4-BE49-F238E27FC236}">
                <a16:creationId xmlns:a16="http://schemas.microsoft.com/office/drawing/2014/main" id="{172AC9EB-A966-7F12-9FB9-0564AACAB27F}"/>
              </a:ext>
            </a:extLst>
          </p:cNvPr>
          <p:cNvSpPr>
            <a:spLocks noGrp="1" noChangeArrowheads="1"/>
          </p:cNvSpPr>
          <p:nvPr>
            <p:ph type="sldNum" sz="quarter" idx="12"/>
          </p:nvPr>
        </p:nvSpPr>
        <p:spPr>
          <a:ln/>
        </p:spPr>
        <p:txBody>
          <a:bodyPr/>
          <a:lstStyle>
            <a:lvl1pPr>
              <a:defRPr/>
            </a:lvl1pPr>
          </a:lstStyle>
          <a:p>
            <a:pPr>
              <a:defRPr/>
            </a:pPr>
            <a:fld id="{283B0B4B-C820-487A-A18B-4271CAB95356}" type="slidenum">
              <a:rPr lang="en-GB" altLang="de-DE"/>
              <a:pPr>
                <a:defRPr/>
              </a:pPr>
              <a:t>‹#›</a:t>
            </a:fld>
            <a:endParaRPr lang="en-GB" altLang="de-DE"/>
          </a:p>
        </p:txBody>
      </p:sp>
    </p:spTree>
    <p:extLst>
      <p:ext uri="{BB962C8B-B14F-4D97-AF65-F5344CB8AC3E}">
        <p14:creationId xmlns:p14="http://schemas.microsoft.com/office/powerpoint/2010/main" val="197446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D9DC4CDA-907D-006C-8FB5-B1861EC9E779}"/>
              </a:ext>
            </a:extLst>
          </p:cNvPr>
          <p:cNvSpPr>
            <a:spLocks noGrp="1" noChangeArrowheads="1"/>
          </p:cNvSpPr>
          <p:nvPr>
            <p:ph type="dt" sz="half" idx="10"/>
          </p:nvPr>
        </p:nvSpPr>
        <p:spPr>
          <a:ln/>
        </p:spPr>
        <p:txBody>
          <a:bodyPr/>
          <a:lstStyle>
            <a:lvl1pPr>
              <a:defRPr/>
            </a:lvl1pPr>
          </a:lstStyle>
          <a:p>
            <a:pPr>
              <a:defRPr/>
            </a:pPr>
            <a:fld id="{02F7D9BD-DE6D-45A1-81D1-D7C73796FCA9}" type="datetime1">
              <a:rPr lang="en-GB" altLang="de-DE"/>
              <a:pPr>
                <a:defRPr/>
              </a:pPr>
              <a:t>24/07/2025</a:t>
            </a:fld>
            <a:endParaRPr lang="en-GB" altLang="de-DE"/>
          </a:p>
        </p:txBody>
      </p:sp>
      <p:sp>
        <p:nvSpPr>
          <p:cNvPr id="4" name="Rectangle 6">
            <a:extLst>
              <a:ext uri="{FF2B5EF4-FFF2-40B4-BE49-F238E27FC236}">
                <a16:creationId xmlns:a16="http://schemas.microsoft.com/office/drawing/2014/main" id="{0EC8B225-16BD-2894-3889-F9681C518E57}"/>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5" name="Rectangle 7">
            <a:extLst>
              <a:ext uri="{FF2B5EF4-FFF2-40B4-BE49-F238E27FC236}">
                <a16:creationId xmlns:a16="http://schemas.microsoft.com/office/drawing/2014/main" id="{5954F408-330B-1D1F-1DF4-D04FC055020C}"/>
              </a:ext>
            </a:extLst>
          </p:cNvPr>
          <p:cNvSpPr>
            <a:spLocks noGrp="1" noChangeArrowheads="1"/>
          </p:cNvSpPr>
          <p:nvPr>
            <p:ph type="sldNum" sz="quarter" idx="12"/>
          </p:nvPr>
        </p:nvSpPr>
        <p:spPr>
          <a:ln/>
        </p:spPr>
        <p:txBody>
          <a:bodyPr/>
          <a:lstStyle>
            <a:lvl1pPr>
              <a:defRPr/>
            </a:lvl1pPr>
          </a:lstStyle>
          <a:p>
            <a:pPr>
              <a:defRPr/>
            </a:pPr>
            <a:fld id="{EA1A0FEB-7D4F-4DE3-B814-E09317095F53}" type="slidenum">
              <a:rPr lang="en-GB" altLang="de-DE"/>
              <a:pPr>
                <a:defRPr/>
              </a:pPr>
              <a:t>‹#›</a:t>
            </a:fld>
            <a:endParaRPr lang="en-GB" altLang="de-DE"/>
          </a:p>
        </p:txBody>
      </p:sp>
    </p:spTree>
    <p:extLst>
      <p:ext uri="{BB962C8B-B14F-4D97-AF65-F5344CB8AC3E}">
        <p14:creationId xmlns:p14="http://schemas.microsoft.com/office/powerpoint/2010/main" val="397978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9EBAE89-62CC-41A3-1F65-B92C7D3E2726}"/>
              </a:ext>
            </a:extLst>
          </p:cNvPr>
          <p:cNvSpPr>
            <a:spLocks noGrp="1" noChangeArrowheads="1"/>
          </p:cNvSpPr>
          <p:nvPr>
            <p:ph type="dt" sz="half" idx="10"/>
          </p:nvPr>
        </p:nvSpPr>
        <p:spPr>
          <a:ln/>
        </p:spPr>
        <p:txBody>
          <a:bodyPr/>
          <a:lstStyle>
            <a:lvl1pPr>
              <a:defRPr/>
            </a:lvl1pPr>
          </a:lstStyle>
          <a:p>
            <a:pPr>
              <a:defRPr/>
            </a:pPr>
            <a:fld id="{56F942B7-A64F-4678-AC22-B87C502AD470}" type="datetime1">
              <a:rPr lang="en-GB" altLang="de-DE"/>
              <a:pPr>
                <a:defRPr/>
              </a:pPr>
              <a:t>24/07/2025</a:t>
            </a:fld>
            <a:endParaRPr lang="en-GB" altLang="de-DE"/>
          </a:p>
        </p:txBody>
      </p:sp>
      <p:sp>
        <p:nvSpPr>
          <p:cNvPr id="3" name="Rectangle 6">
            <a:extLst>
              <a:ext uri="{FF2B5EF4-FFF2-40B4-BE49-F238E27FC236}">
                <a16:creationId xmlns:a16="http://schemas.microsoft.com/office/drawing/2014/main" id="{E87EFB66-E454-2DEC-68C6-C6560C0C2453}"/>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4" name="Rectangle 7">
            <a:extLst>
              <a:ext uri="{FF2B5EF4-FFF2-40B4-BE49-F238E27FC236}">
                <a16:creationId xmlns:a16="http://schemas.microsoft.com/office/drawing/2014/main" id="{ECF2443C-F526-4764-B41B-42C5BA4ACA9C}"/>
              </a:ext>
            </a:extLst>
          </p:cNvPr>
          <p:cNvSpPr>
            <a:spLocks noGrp="1" noChangeArrowheads="1"/>
          </p:cNvSpPr>
          <p:nvPr>
            <p:ph type="sldNum" sz="quarter" idx="12"/>
          </p:nvPr>
        </p:nvSpPr>
        <p:spPr>
          <a:ln/>
        </p:spPr>
        <p:txBody>
          <a:bodyPr/>
          <a:lstStyle>
            <a:lvl1pPr>
              <a:defRPr/>
            </a:lvl1pPr>
          </a:lstStyle>
          <a:p>
            <a:pPr>
              <a:defRPr/>
            </a:pPr>
            <a:fld id="{796850B5-4ADE-41A8-AEF4-A4FE6B61F845}" type="slidenum">
              <a:rPr lang="en-GB" altLang="de-DE"/>
              <a:pPr>
                <a:defRPr/>
              </a:pPr>
              <a:t>‹#›</a:t>
            </a:fld>
            <a:endParaRPr lang="en-GB" altLang="de-DE"/>
          </a:p>
        </p:txBody>
      </p:sp>
    </p:spTree>
    <p:extLst>
      <p:ext uri="{BB962C8B-B14F-4D97-AF65-F5344CB8AC3E}">
        <p14:creationId xmlns:p14="http://schemas.microsoft.com/office/powerpoint/2010/main" val="344945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5">
            <a:extLst>
              <a:ext uri="{FF2B5EF4-FFF2-40B4-BE49-F238E27FC236}">
                <a16:creationId xmlns:a16="http://schemas.microsoft.com/office/drawing/2014/main" id="{258784B9-50DD-ACC1-8F3C-0388A40680DC}"/>
              </a:ext>
            </a:extLst>
          </p:cNvPr>
          <p:cNvSpPr>
            <a:spLocks noGrp="1" noChangeArrowheads="1"/>
          </p:cNvSpPr>
          <p:nvPr>
            <p:ph type="dt" sz="half" idx="10"/>
          </p:nvPr>
        </p:nvSpPr>
        <p:spPr>
          <a:ln/>
        </p:spPr>
        <p:txBody>
          <a:bodyPr/>
          <a:lstStyle>
            <a:lvl1pPr>
              <a:defRPr/>
            </a:lvl1pPr>
          </a:lstStyle>
          <a:p>
            <a:pPr>
              <a:defRPr/>
            </a:pPr>
            <a:fld id="{24EFA27E-297C-4AA6-91DF-296D60E77EFC}" type="datetime1">
              <a:rPr lang="en-GB" altLang="de-DE"/>
              <a:pPr>
                <a:defRPr/>
              </a:pPr>
              <a:t>24/07/2025</a:t>
            </a:fld>
            <a:endParaRPr lang="en-GB" altLang="de-DE"/>
          </a:p>
        </p:txBody>
      </p:sp>
      <p:sp>
        <p:nvSpPr>
          <p:cNvPr id="6" name="Rectangle 6">
            <a:extLst>
              <a:ext uri="{FF2B5EF4-FFF2-40B4-BE49-F238E27FC236}">
                <a16:creationId xmlns:a16="http://schemas.microsoft.com/office/drawing/2014/main" id="{DA1F48D5-4643-2814-481F-F635DD2E582D}"/>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7" name="Rectangle 7">
            <a:extLst>
              <a:ext uri="{FF2B5EF4-FFF2-40B4-BE49-F238E27FC236}">
                <a16:creationId xmlns:a16="http://schemas.microsoft.com/office/drawing/2014/main" id="{6BFB818F-3BF9-2DD7-7C09-41580E939D7C}"/>
              </a:ext>
            </a:extLst>
          </p:cNvPr>
          <p:cNvSpPr>
            <a:spLocks noGrp="1" noChangeArrowheads="1"/>
          </p:cNvSpPr>
          <p:nvPr>
            <p:ph type="sldNum" sz="quarter" idx="12"/>
          </p:nvPr>
        </p:nvSpPr>
        <p:spPr>
          <a:ln/>
        </p:spPr>
        <p:txBody>
          <a:bodyPr/>
          <a:lstStyle>
            <a:lvl1pPr>
              <a:defRPr/>
            </a:lvl1pPr>
          </a:lstStyle>
          <a:p>
            <a:pPr>
              <a:defRPr/>
            </a:pPr>
            <a:fld id="{392F9F77-EA49-4785-873C-C887B39169F4}" type="slidenum">
              <a:rPr lang="en-GB" altLang="de-DE"/>
              <a:pPr>
                <a:defRPr/>
              </a:pPr>
              <a:t>‹#›</a:t>
            </a:fld>
            <a:endParaRPr lang="en-GB" altLang="de-DE"/>
          </a:p>
        </p:txBody>
      </p:sp>
    </p:spTree>
    <p:extLst>
      <p:ext uri="{BB962C8B-B14F-4D97-AF65-F5344CB8AC3E}">
        <p14:creationId xmlns:p14="http://schemas.microsoft.com/office/powerpoint/2010/main" val="190587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5">
            <a:extLst>
              <a:ext uri="{FF2B5EF4-FFF2-40B4-BE49-F238E27FC236}">
                <a16:creationId xmlns:a16="http://schemas.microsoft.com/office/drawing/2014/main" id="{B6D0345A-D9CF-D659-875D-AAA318D683FB}"/>
              </a:ext>
            </a:extLst>
          </p:cNvPr>
          <p:cNvSpPr>
            <a:spLocks noGrp="1" noChangeArrowheads="1"/>
          </p:cNvSpPr>
          <p:nvPr>
            <p:ph type="dt" sz="half" idx="10"/>
          </p:nvPr>
        </p:nvSpPr>
        <p:spPr>
          <a:ln/>
        </p:spPr>
        <p:txBody>
          <a:bodyPr/>
          <a:lstStyle>
            <a:lvl1pPr>
              <a:defRPr/>
            </a:lvl1pPr>
          </a:lstStyle>
          <a:p>
            <a:pPr>
              <a:defRPr/>
            </a:pPr>
            <a:fld id="{FD839991-4C53-4CDA-A510-2AAAD19774C6}" type="datetime1">
              <a:rPr lang="en-GB" altLang="de-DE"/>
              <a:pPr>
                <a:defRPr/>
              </a:pPr>
              <a:t>24/07/2025</a:t>
            </a:fld>
            <a:endParaRPr lang="en-GB" altLang="de-DE"/>
          </a:p>
        </p:txBody>
      </p:sp>
      <p:sp>
        <p:nvSpPr>
          <p:cNvPr id="6" name="Rectangle 6">
            <a:extLst>
              <a:ext uri="{FF2B5EF4-FFF2-40B4-BE49-F238E27FC236}">
                <a16:creationId xmlns:a16="http://schemas.microsoft.com/office/drawing/2014/main" id="{8F35DE84-74A9-24B5-F599-92875B03D809}"/>
              </a:ext>
            </a:extLst>
          </p:cNvPr>
          <p:cNvSpPr>
            <a:spLocks noGrp="1" noChangeArrowheads="1"/>
          </p:cNvSpPr>
          <p:nvPr>
            <p:ph type="ftr" sz="quarter" idx="11"/>
          </p:nvPr>
        </p:nvSpPr>
        <p:spPr>
          <a:ln/>
        </p:spPr>
        <p:txBody>
          <a:bodyPr/>
          <a:lstStyle>
            <a:lvl1pPr>
              <a:defRPr/>
            </a:lvl1pPr>
          </a:lstStyle>
          <a:p>
            <a:pPr>
              <a:defRPr/>
            </a:pPr>
            <a:endParaRPr lang="en-GB" altLang="de-DE"/>
          </a:p>
        </p:txBody>
      </p:sp>
      <p:sp>
        <p:nvSpPr>
          <p:cNvPr id="7" name="Rectangle 7">
            <a:extLst>
              <a:ext uri="{FF2B5EF4-FFF2-40B4-BE49-F238E27FC236}">
                <a16:creationId xmlns:a16="http://schemas.microsoft.com/office/drawing/2014/main" id="{9C2E6C67-D247-B364-F8C3-A472BDBF1692}"/>
              </a:ext>
            </a:extLst>
          </p:cNvPr>
          <p:cNvSpPr>
            <a:spLocks noGrp="1" noChangeArrowheads="1"/>
          </p:cNvSpPr>
          <p:nvPr>
            <p:ph type="sldNum" sz="quarter" idx="12"/>
          </p:nvPr>
        </p:nvSpPr>
        <p:spPr>
          <a:ln/>
        </p:spPr>
        <p:txBody>
          <a:bodyPr/>
          <a:lstStyle>
            <a:lvl1pPr>
              <a:defRPr/>
            </a:lvl1pPr>
          </a:lstStyle>
          <a:p>
            <a:pPr>
              <a:defRPr/>
            </a:pPr>
            <a:fld id="{1B22D99E-DAC8-4AD6-AA4D-81D04B4BC6FD}" type="slidenum">
              <a:rPr lang="en-GB" altLang="de-DE"/>
              <a:pPr>
                <a:defRPr/>
              </a:pPr>
              <a:t>‹#›</a:t>
            </a:fld>
            <a:endParaRPr lang="en-GB" altLang="de-DE"/>
          </a:p>
        </p:txBody>
      </p:sp>
    </p:spTree>
    <p:extLst>
      <p:ext uri="{BB962C8B-B14F-4D97-AF65-F5344CB8AC3E}">
        <p14:creationId xmlns:p14="http://schemas.microsoft.com/office/powerpoint/2010/main" val="3064035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3BC3B85D-AA7F-BAB2-187B-A47941AAC894}"/>
              </a:ext>
            </a:extLst>
          </p:cNvPr>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027" name="Rectangle 3">
            <a:extLst>
              <a:ext uri="{FF2B5EF4-FFF2-40B4-BE49-F238E27FC236}">
                <a16:creationId xmlns:a16="http://schemas.microsoft.com/office/drawing/2014/main" id="{45ADD18D-92BE-3454-0E44-DDA8E50863F9}"/>
              </a:ext>
            </a:extLst>
          </p:cNvPr>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GB" altLang="de-DE"/>
              <a:t>Click to edit Master title style</a:t>
            </a:r>
          </a:p>
        </p:txBody>
      </p:sp>
      <p:sp>
        <p:nvSpPr>
          <p:cNvPr id="1028" name="Rectangle 4">
            <a:extLst>
              <a:ext uri="{FF2B5EF4-FFF2-40B4-BE49-F238E27FC236}">
                <a16:creationId xmlns:a16="http://schemas.microsoft.com/office/drawing/2014/main" id="{0F039EFC-351D-D287-64DD-F5C2B30C0FE4}"/>
              </a:ext>
            </a:extLst>
          </p:cNvPr>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GB" altLang="de-DE"/>
              <a:t>Click to edit Master text styles</a:t>
            </a:r>
          </a:p>
          <a:p>
            <a:pPr lvl="1"/>
            <a:r>
              <a:rPr lang="en-GB" altLang="de-DE"/>
              <a:t>Second Level</a:t>
            </a:r>
          </a:p>
          <a:p>
            <a:pPr lvl="2"/>
            <a:r>
              <a:rPr lang="en-GB" altLang="de-DE"/>
              <a:t>Third Level</a:t>
            </a:r>
          </a:p>
          <a:p>
            <a:pPr lvl="3"/>
            <a:r>
              <a:rPr lang="en-GB" altLang="de-DE"/>
              <a:t>Fourth Level</a:t>
            </a:r>
          </a:p>
          <a:p>
            <a:pPr lvl="4"/>
            <a:r>
              <a:rPr lang="en-GB" altLang="de-DE"/>
              <a:t>Fifth Level</a:t>
            </a:r>
          </a:p>
        </p:txBody>
      </p:sp>
      <p:sp>
        <p:nvSpPr>
          <p:cNvPr id="1029" name="Rectangle 5">
            <a:extLst>
              <a:ext uri="{FF2B5EF4-FFF2-40B4-BE49-F238E27FC236}">
                <a16:creationId xmlns:a16="http://schemas.microsoft.com/office/drawing/2014/main" id="{159760C1-C501-13E7-7874-6538E2DD579D}"/>
              </a:ext>
            </a:extLst>
          </p:cNvPr>
          <p:cNvSpPr>
            <a:spLocks noGrp="1" noChangeArrowheads="1"/>
          </p:cNvSpPr>
          <p:nvPr>
            <p:ph type="dt" sz="half" idx="2"/>
          </p:nvPr>
        </p:nvSpPr>
        <p:spPr bwMode="auto">
          <a:xfrm>
            <a:off x="304800" y="6248400"/>
            <a:ext cx="19050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fld id="{F8C7A1D8-3474-4940-9755-4F75890090AB}" type="datetime1">
              <a:rPr lang="en-GB" altLang="de-DE"/>
              <a:pPr>
                <a:defRPr/>
              </a:pPr>
              <a:t>24/07/2025</a:t>
            </a:fld>
            <a:endParaRPr lang="en-GB" altLang="de-DE"/>
          </a:p>
        </p:txBody>
      </p:sp>
      <p:sp>
        <p:nvSpPr>
          <p:cNvPr id="1030" name="Rectangle 6">
            <a:extLst>
              <a:ext uri="{FF2B5EF4-FFF2-40B4-BE49-F238E27FC236}">
                <a16:creationId xmlns:a16="http://schemas.microsoft.com/office/drawing/2014/main" id="{E7593C9B-2523-2DE2-B95E-4FE567646205}"/>
              </a:ext>
            </a:extLst>
          </p:cNvPr>
          <p:cNvSpPr>
            <a:spLocks noGrp="1" noChangeArrowheads="1"/>
          </p:cNvSpPr>
          <p:nvPr>
            <p:ph type="ftr" sz="quarter" idx="3"/>
          </p:nvPr>
        </p:nvSpPr>
        <p:spPr bwMode="auto">
          <a:xfrm>
            <a:off x="3581400" y="6248400"/>
            <a:ext cx="2895600" cy="457200"/>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GB" altLang="de-DE"/>
          </a:p>
        </p:txBody>
      </p:sp>
      <p:sp>
        <p:nvSpPr>
          <p:cNvPr id="1031" name="Rectangle 7">
            <a:extLst>
              <a:ext uri="{FF2B5EF4-FFF2-40B4-BE49-F238E27FC236}">
                <a16:creationId xmlns:a16="http://schemas.microsoft.com/office/drawing/2014/main" id="{446F3334-AF44-D9AD-56AD-12E78BD26F26}"/>
              </a:ext>
            </a:extLst>
          </p:cNvPr>
          <p:cNvSpPr>
            <a:spLocks noGrp="1" noChangeArrowheads="1"/>
          </p:cNvSpPr>
          <p:nvPr>
            <p:ph type="sldNum" sz="quarter" idx="4"/>
          </p:nvPr>
        </p:nvSpPr>
        <p:spPr bwMode="auto">
          <a:xfrm>
            <a:off x="7010400" y="6248400"/>
            <a:ext cx="19050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r" eaLnBrk="1" hangingPunct="1">
              <a:defRPr sz="1400">
                <a:latin typeface="Arial" panose="020B0604020202020204" pitchFamily="34" charset="0"/>
              </a:defRPr>
            </a:lvl1pPr>
          </a:lstStyle>
          <a:p>
            <a:pPr>
              <a:defRPr/>
            </a:pPr>
            <a:fld id="{26679A78-1BF9-4C1A-975E-C9E1AD0B80CC}" type="slidenum">
              <a:rPr lang="en-GB" altLang="de-DE"/>
              <a:pPr>
                <a:defRPr/>
              </a:pPr>
              <a:t>‹#›</a:t>
            </a:fld>
            <a:endParaRPr lang="en-GB" altLang="de-DE"/>
          </a:p>
        </p:txBody>
      </p:sp>
    </p:spTree>
  </p:cSld>
  <p:clrMap bg1="dk2" tx1="lt1" bg2="dk1" tx2="lt2" accent1="accent1" accent2="accent2" accent3="accent3" accent4="accent4" accent5="accent5" accent6="accent6" hlink="hlink" folHlink="folHlink"/>
  <p:sldLayoutIdLst>
    <p:sldLayoutId id="2147483839"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ftr="0"/>
  <p:txStyles>
    <p:titleStyle>
      <a:lvl1pPr algn="l" rtl="0" eaLnBrk="0" fontAlgn="base" hangingPunct="0">
        <a:lnSpc>
          <a:spcPct val="70000"/>
        </a:lnSpc>
        <a:spcBef>
          <a:spcPct val="0"/>
        </a:spcBef>
        <a:spcAft>
          <a:spcPct val="0"/>
        </a:spcAft>
        <a:defRPr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2pPr>
      <a:lvl3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3pPr>
      <a:lvl4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4pPr>
      <a:lvl5pPr algn="l" rtl="0" eaLnBrk="0" fontAlgn="base" hangingPunct="0">
        <a:lnSpc>
          <a:spcPct val="70000"/>
        </a:lnSpc>
        <a:spcBef>
          <a:spcPct val="0"/>
        </a:spcBef>
        <a:spcAft>
          <a:spcPct val="0"/>
        </a:spcAft>
        <a:defRPr sz="4800" b="1">
          <a:solidFill>
            <a:schemeClr val="tx2"/>
          </a:solidFill>
          <a:latin typeface="Arial Narrow" panose="020B0606020202030204" pitchFamily="34" charset="0"/>
        </a:defRPr>
      </a:lvl5pPr>
      <a:lvl6pPr marL="457200" algn="l" rtl="0" fontAlgn="base">
        <a:lnSpc>
          <a:spcPct val="70000"/>
        </a:lnSpc>
        <a:spcBef>
          <a:spcPct val="0"/>
        </a:spcBef>
        <a:spcAft>
          <a:spcPct val="0"/>
        </a:spcAft>
        <a:defRPr sz="4800" b="1">
          <a:solidFill>
            <a:schemeClr val="tx2"/>
          </a:solidFill>
          <a:latin typeface="Arial Narrow" panose="020B0606020202030204" pitchFamily="34" charset="0"/>
        </a:defRPr>
      </a:lvl6pPr>
      <a:lvl7pPr marL="914400" algn="l" rtl="0" fontAlgn="base">
        <a:lnSpc>
          <a:spcPct val="70000"/>
        </a:lnSpc>
        <a:spcBef>
          <a:spcPct val="0"/>
        </a:spcBef>
        <a:spcAft>
          <a:spcPct val="0"/>
        </a:spcAft>
        <a:defRPr sz="4800" b="1">
          <a:solidFill>
            <a:schemeClr val="tx2"/>
          </a:solidFill>
          <a:latin typeface="Arial Narrow" panose="020B0606020202030204" pitchFamily="34" charset="0"/>
        </a:defRPr>
      </a:lvl7pPr>
      <a:lvl8pPr marL="1371600" algn="l" rtl="0" fontAlgn="base">
        <a:lnSpc>
          <a:spcPct val="70000"/>
        </a:lnSpc>
        <a:spcBef>
          <a:spcPct val="0"/>
        </a:spcBef>
        <a:spcAft>
          <a:spcPct val="0"/>
        </a:spcAft>
        <a:defRPr sz="4800" b="1">
          <a:solidFill>
            <a:schemeClr val="tx2"/>
          </a:solidFill>
          <a:latin typeface="Arial Narrow" panose="020B0606020202030204" pitchFamily="34" charset="0"/>
        </a:defRPr>
      </a:lvl8pPr>
      <a:lvl9pPr marL="1828800" algn="l" rtl="0" fontAlgn="base">
        <a:lnSpc>
          <a:spcPct val="70000"/>
        </a:lnSpc>
        <a:spcBef>
          <a:spcPct val="0"/>
        </a:spcBef>
        <a:spcAft>
          <a:spcPct val="0"/>
        </a:spcAft>
        <a:defRPr sz="4800" b="1">
          <a:solidFill>
            <a:schemeClr val="tx2"/>
          </a:solidFill>
          <a:latin typeface="Arial Narrow" panose="020B060602020203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9AE2EDB-6AC7-3AFF-ECD1-B41E55A27A09}"/>
              </a:ext>
            </a:extLst>
          </p:cNvPr>
          <p:cNvSpPr>
            <a:spLocks noGrp="1" noChangeArrowheads="1"/>
          </p:cNvSpPr>
          <p:nvPr>
            <p:ph type="dt" sz="quarter" idx="10"/>
          </p:nvPr>
        </p:nvSpPr>
        <p:spPr/>
        <p:txBody>
          <a:bodyPr/>
          <a:lstStyle/>
          <a:p>
            <a:pPr>
              <a:defRPr/>
            </a:pPr>
            <a:fld id="{D493D049-8420-49F3-893E-26A2C52A8D57}" type="datetime1">
              <a:rPr lang="en-GB" altLang="de-DE"/>
              <a:pPr>
                <a:defRPr/>
              </a:pPr>
              <a:t>24/07/2025</a:t>
            </a:fld>
            <a:endParaRPr lang="en-GB" altLang="de-DE"/>
          </a:p>
        </p:txBody>
      </p:sp>
      <p:sp>
        <p:nvSpPr>
          <p:cNvPr id="5123" name="Rectangle 8">
            <a:extLst>
              <a:ext uri="{FF2B5EF4-FFF2-40B4-BE49-F238E27FC236}">
                <a16:creationId xmlns:a16="http://schemas.microsoft.com/office/drawing/2014/main" id="{1C708828-81F6-6096-484E-4F9FCC2FD8C5}"/>
              </a:ext>
            </a:extLst>
          </p:cNvPr>
          <p:cNvSpPr>
            <a:spLocks noGrp="1" noChangeArrowheads="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0752DE24-2E1E-4926-B05B-8F910B1A5016}" type="slidenum">
              <a:rPr lang="en-GB" altLang="de-DE" sz="1400" smtClean="0"/>
              <a:pPr>
                <a:spcBef>
                  <a:spcPct val="0"/>
                </a:spcBef>
                <a:buClrTx/>
                <a:buSzTx/>
                <a:buFontTx/>
                <a:buNone/>
              </a:pPr>
              <a:t>1</a:t>
            </a:fld>
            <a:endParaRPr lang="en-GB" altLang="de-DE" sz="1400"/>
          </a:p>
        </p:txBody>
      </p:sp>
      <p:sp>
        <p:nvSpPr>
          <p:cNvPr id="5124" name="Rectangle 6">
            <a:extLst>
              <a:ext uri="{FF2B5EF4-FFF2-40B4-BE49-F238E27FC236}">
                <a16:creationId xmlns:a16="http://schemas.microsoft.com/office/drawing/2014/main" id="{F6C3E9B4-575A-A253-D559-D2740DCC2D6E}"/>
              </a:ext>
            </a:extLst>
          </p:cNvPr>
          <p:cNvSpPr>
            <a:spLocks noGrp="1" noChangeArrowheads="1"/>
          </p:cNvSpPr>
          <p:nvPr>
            <p:ph type="ctrTitle"/>
          </p:nvPr>
        </p:nvSpPr>
        <p:spPr/>
        <p:txBody>
          <a:bodyPr/>
          <a:lstStyle/>
          <a:p>
            <a:pPr eaLnBrk="1" hangingPunct="1"/>
            <a:r>
              <a:rPr lang="en-GB" altLang="de-DE"/>
              <a:t>History</a:t>
            </a:r>
          </a:p>
        </p:txBody>
      </p:sp>
      <p:sp>
        <p:nvSpPr>
          <p:cNvPr id="5125" name="Rectangle 7">
            <a:extLst>
              <a:ext uri="{FF2B5EF4-FFF2-40B4-BE49-F238E27FC236}">
                <a16:creationId xmlns:a16="http://schemas.microsoft.com/office/drawing/2014/main" id="{B13EB8DC-1693-EB58-8FE6-1B7F83FC2028}"/>
              </a:ext>
            </a:extLst>
          </p:cNvPr>
          <p:cNvSpPr>
            <a:spLocks noGrp="1" noChangeArrowheads="1"/>
          </p:cNvSpPr>
          <p:nvPr>
            <p:ph type="subTitle" idx="1"/>
          </p:nvPr>
        </p:nvSpPr>
        <p:spPr/>
        <p:txBody>
          <a:bodyPr/>
          <a:lstStyle/>
          <a:p>
            <a:pPr eaLnBrk="1" hangingPunct="1"/>
            <a:r>
              <a:rPr lang="en-GB" altLang="de-DE"/>
              <a:t>Rolf Schwarz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7E754EF-2E74-BC72-AB56-611EA658AC40}"/>
              </a:ext>
            </a:extLst>
          </p:cNvPr>
          <p:cNvSpPr>
            <a:spLocks noGrp="1" noChangeArrowheads="1"/>
          </p:cNvSpPr>
          <p:nvPr>
            <p:ph type="title"/>
          </p:nvPr>
        </p:nvSpPr>
        <p:spPr/>
        <p:txBody>
          <a:bodyPr/>
          <a:lstStyle/>
          <a:p>
            <a:r>
              <a:rPr lang="en-GB" altLang="en-US"/>
              <a:t>Prussia = Germany?</a:t>
            </a:r>
          </a:p>
        </p:txBody>
      </p:sp>
      <p:sp>
        <p:nvSpPr>
          <p:cNvPr id="4" name="Date Placeholder 3">
            <a:extLst>
              <a:ext uri="{FF2B5EF4-FFF2-40B4-BE49-F238E27FC236}">
                <a16:creationId xmlns:a16="http://schemas.microsoft.com/office/drawing/2014/main" id="{E0905604-A570-86DD-6854-7565871A9C34}"/>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16388" name="Slide Number Placeholder 4">
            <a:extLst>
              <a:ext uri="{FF2B5EF4-FFF2-40B4-BE49-F238E27FC236}">
                <a16:creationId xmlns:a16="http://schemas.microsoft.com/office/drawing/2014/main" id="{10F73A09-A88A-7D30-FFF0-85B0CECA869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FD3D5A61-9C4D-4D01-8CDF-C60F5D51A2C8}" type="slidenum">
              <a:rPr lang="en-GB" altLang="de-DE" sz="1400" smtClean="0"/>
              <a:pPr>
                <a:spcBef>
                  <a:spcPct val="0"/>
                </a:spcBef>
                <a:buClrTx/>
                <a:buSzTx/>
                <a:buFontTx/>
                <a:buNone/>
              </a:pPr>
              <a:t>10</a:t>
            </a:fld>
            <a:endParaRPr lang="en-GB" altLang="de-DE" sz="1400"/>
          </a:p>
        </p:txBody>
      </p:sp>
      <p:sp>
        <p:nvSpPr>
          <p:cNvPr id="2" name="TextBox 1">
            <a:extLst>
              <a:ext uri="{FF2B5EF4-FFF2-40B4-BE49-F238E27FC236}">
                <a16:creationId xmlns:a16="http://schemas.microsoft.com/office/drawing/2014/main" id="{E790E439-CD64-652E-0445-C7139CEF34E5}"/>
              </a:ext>
            </a:extLst>
          </p:cNvPr>
          <p:cNvSpPr txBox="1"/>
          <p:nvPr/>
        </p:nvSpPr>
        <p:spPr>
          <a:xfrm>
            <a:off x="900113" y="4724400"/>
            <a:ext cx="7704137" cy="1477963"/>
          </a:xfrm>
          <a:prstGeom prst="rect">
            <a:avLst/>
          </a:prstGeom>
          <a:noFill/>
        </p:spPr>
        <p:txBody>
          <a:bodyPr>
            <a:spAutoFit/>
          </a:bodyPr>
          <a:lstStyle/>
          <a:p>
            <a:pPr algn="ctr">
              <a:defRPr/>
            </a:pPr>
            <a:r>
              <a:rPr lang="en-GB" sz="1800" dirty="0" err="1">
                <a:latin typeface="+mn-lt"/>
              </a:rPr>
              <a:t>Königreich</a:t>
            </a:r>
            <a:r>
              <a:rPr lang="en-GB" sz="1800" dirty="0">
                <a:latin typeface="+mn-lt"/>
              </a:rPr>
              <a:t> Preu</a:t>
            </a:r>
            <a:r>
              <a:rPr lang="de-DE" sz="1800" dirty="0" err="1">
                <a:latin typeface="+mn-lt"/>
              </a:rPr>
              <a:t>ßen</a:t>
            </a:r>
            <a:r>
              <a:rPr lang="de-DE" sz="1800" dirty="0">
                <a:latin typeface="+mn-lt"/>
              </a:rPr>
              <a:t>/</a:t>
            </a:r>
            <a:r>
              <a:rPr lang="en-GB" sz="1800" dirty="0">
                <a:latin typeface="+mn-lt"/>
              </a:rPr>
              <a:t>Kingdom of Prussia - 1797</a:t>
            </a:r>
          </a:p>
          <a:p>
            <a:pPr>
              <a:defRPr/>
            </a:pPr>
            <a:r>
              <a:rPr lang="en-GB" sz="1800" dirty="0">
                <a:latin typeface="+mn-lt"/>
              </a:rPr>
              <a:t>at the time of the Holy Roman Empire (of the German Nation) (after 1512) </a:t>
            </a:r>
          </a:p>
          <a:p>
            <a:pPr>
              <a:defRPr/>
            </a:pPr>
            <a:r>
              <a:rPr lang="en-GB" sz="1800" dirty="0">
                <a:latin typeface="+mn-lt"/>
              </a:rPr>
              <a:t>Capital: Berlin</a:t>
            </a:r>
            <a:endParaRPr lang="de-DE" sz="1800" dirty="0">
              <a:latin typeface="+mn-lt"/>
            </a:endParaRPr>
          </a:p>
          <a:p>
            <a:pPr>
              <a:defRPr/>
            </a:pPr>
            <a:r>
              <a:rPr lang="de-DE" sz="1800" dirty="0">
                <a:latin typeface="+mn-lt"/>
              </a:rPr>
              <a:t>Area</a:t>
            </a:r>
            <a:r>
              <a:rPr lang="en-GB" sz="1800" dirty="0">
                <a:latin typeface="+mn-lt"/>
              </a:rPr>
              <a:t>: parts of modern Lithuania, Latvia, Kaliningrad oblast (Russia), </a:t>
            </a:r>
            <a:r>
              <a:rPr lang="en-GB" sz="1800" dirty="0" err="1">
                <a:latin typeface="+mn-lt"/>
              </a:rPr>
              <a:t>Pommern</a:t>
            </a:r>
            <a:r>
              <a:rPr lang="en-GB" sz="1800" dirty="0">
                <a:latin typeface="+mn-lt"/>
              </a:rPr>
              <a:t> and Schlesien (Poland), Brandenburg  (Germany)</a:t>
            </a:r>
          </a:p>
        </p:txBody>
      </p:sp>
      <p:pic>
        <p:nvPicPr>
          <p:cNvPr id="16390" name="Picture 4" descr="A map of europe with green areas&#10;&#10;AI-generated content may be incorrect.">
            <a:extLst>
              <a:ext uri="{FF2B5EF4-FFF2-40B4-BE49-F238E27FC236}">
                <a16:creationId xmlns:a16="http://schemas.microsoft.com/office/drawing/2014/main" id="{6A8DC871-A5C9-EF47-EF14-73ED16466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700213"/>
            <a:ext cx="4851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5B76020-BE13-B9F3-1A88-E63369E0F8E6}"/>
              </a:ext>
            </a:extLst>
          </p:cNvPr>
          <p:cNvSpPr>
            <a:spLocks noGrp="1" noChangeArrowheads="1"/>
          </p:cNvSpPr>
          <p:nvPr>
            <p:ph type="title"/>
          </p:nvPr>
        </p:nvSpPr>
        <p:spPr/>
        <p:txBody>
          <a:bodyPr/>
          <a:lstStyle/>
          <a:p>
            <a:r>
              <a:rPr lang="en-GB" altLang="en-US"/>
              <a:t>Prussia = Germany?</a:t>
            </a:r>
          </a:p>
        </p:txBody>
      </p:sp>
      <p:sp>
        <p:nvSpPr>
          <p:cNvPr id="17411" name="Slide Number Placeholder 4">
            <a:extLst>
              <a:ext uri="{FF2B5EF4-FFF2-40B4-BE49-F238E27FC236}">
                <a16:creationId xmlns:a16="http://schemas.microsoft.com/office/drawing/2014/main" id="{8FC8E870-7570-E7E8-FFD2-3513D1D0CFD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4879BEFF-455A-4F7B-96C2-50332C1DC2B4}" type="slidenum">
              <a:rPr lang="en-GB" altLang="de-DE" sz="1400" smtClean="0"/>
              <a:pPr>
                <a:spcBef>
                  <a:spcPct val="0"/>
                </a:spcBef>
                <a:buClrTx/>
                <a:buSzTx/>
                <a:buFontTx/>
                <a:buNone/>
              </a:pPr>
              <a:t>11</a:t>
            </a:fld>
            <a:endParaRPr lang="en-GB" altLang="de-DE" sz="1400"/>
          </a:p>
        </p:txBody>
      </p:sp>
      <p:sp>
        <p:nvSpPr>
          <p:cNvPr id="2" name="TextBox 1">
            <a:extLst>
              <a:ext uri="{FF2B5EF4-FFF2-40B4-BE49-F238E27FC236}">
                <a16:creationId xmlns:a16="http://schemas.microsoft.com/office/drawing/2014/main" id="{08D7B5E5-C2FE-77D8-52D7-F862D39BE50D}"/>
              </a:ext>
            </a:extLst>
          </p:cNvPr>
          <p:cNvSpPr txBox="1"/>
          <p:nvPr/>
        </p:nvSpPr>
        <p:spPr>
          <a:xfrm>
            <a:off x="900113" y="4724400"/>
            <a:ext cx="7704137" cy="1755775"/>
          </a:xfrm>
          <a:prstGeom prst="rect">
            <a:avLst/>
          </a:prstGeom>
          <a:noFill/>
        </p:spPr>
        <p:txBody>
          <a:bodyPr>
            <a:spAutoFit/>
          </a:bodyPr>
          <a:lstStyle/>
          <a:p>
            <a:pPr algn="ctr">
              <a:defRPr/>
            </a:pPr>
            <a:r>
              <a:rPr lang="en-GB" sz="1800" dirty="0" err="1">
                <a:latin typeface="+mn-lt"/>
              </a:rPr>
              <a:t>Königreich</a:t>
            </a:r>
            <a:r>
              <a:rPr lang="en-GB" sz="1800" dirty="0">
                <a:latin typeface="+mn-lt"/>
              </a:rPr>
              <a:t>  Preu</a:t>
            </a:r>
            <a:r>
              <a:rPr lang="de-DE" sz="1800" dirty="0" err="1">
                <a:latin typeface="+mn-lt"/>
              </a:rPr>
              <a:t>ßen</a:t>
            </a:r>
            <a:r>
              <a:rPr lang="de-DE" sz="1800" dirty="0">
                <a:latin typeface="+mn-lt"/>
              </a:rPr>
              <a:t>/</a:t>
            </a:r>
            <a:r>
              <a:rPr lang="en-GB" sz="1800" dirty="0">
                <a:latin typeface="+mn-lt"/>
              </a:rPr>
              <a:t>Kingdom of Prussia - 1815</a:t>
            </a:r>
          </a:p>
          <a:p>
            <a:pPr>
              <a:defRPr/>
            </a:pPr>
            <a:r>
              <a:rPr lang="en-GB" sz="1800" dirty="0">
                <a:latin typeface="+mn-lt"/>
              </a:rPr>
              <a:t>at the time of the German Confederation</a:t>
            </a:r>
          </a:p>
          <a:p>
            <a:pPr>
              <a:defRPr/>
            </a:pPr>
            <a:r>
              <a:rPr lang="en-GB" sz="1800" dirty="0">
                <a:latin typeface="+mn-lt"/>
              </a:rPr>
              <a:t>Capital: Berlin</a:t>
            </a:r>
            <a:endParaRPr lang="de-DE" sz="1800" dirty="0">
              <a:latin typeface="+mn-lt"/>
            </a:endParaRPr>
          </a:p>
          <a:p>
            <a:pPr>
              <a:defRPr/>
            </a:pPr>
            <a:r>
              <a:rPr lang="de-DE" sz="1800" dirty="0">
                <a:latin typeface="+mn-lt"/>
              </a:rPr>
              <a:t>Area</a:t>
            </a:r>
            <a:r>
              <a:rPr lang="en-GB" sz="1800" dirty="0">
                <a:latin typeface="+mn-lt"/>
              </a:rPr>
              <a:t>: parts of modern Lithuania, Kaliningrad oblast (Russia), </a:t>
            </a:r>
            <a:r>
              <a:rPr lang="en-GB" sz="1800" dirty="0" err="1">
                <a:latin typeface="+mn-lt"/>
              </a:rPr>
              <a:t>Pommern</a:t>
            </a:r>
            <a:r>
              <a:rPr lang="en-GB" sz="1800" dirty="0">
                <a:latin typeface="+mn-lt"/>
              </a:rPr>
              <a:t> and Schlesien (Poland), Brandenburg, Sachsen, </a:t>
            </a:r>
            <a:r>
              <a:rPr lang="en-GB" sz="1800" dirty="0" err="1">
                <a:latin typeface="+mn-lt"/>
              </a:rPr>
              <a:t>Rheinland</a:t>
            </a:r>
            <a:r>
              <a:rPr lang="en-GB" sz="1800" dirty="0">
                <a:latin typeface="+mn-lt"/>
              </a:rPr>
              <a:t>, Westphalen (Germany)</a:t>
            </a:r>
          </a:p>
        </p:txBody>
      </p:sp>
      <p:pic>
        <p:nvPicPr>
          <p:cNvPr id="17413" name="Picture 4">
            <a:extLst>
              <a:ext uri="{FF2B5EF4-FFF2-40B4-BE49-F238E27FC236}">
                <a16:creationId xmlns:a16="http://schemas.microsoft.com/office/drawing/2014/main" id="{448E5F1A-8B38-E34D-1BEB-98B64A310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700213"/>
            <a:ext cx="4851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46BC7C79-5D5B-A594-A3E6-DB6B3F424132}"/>
              </a:ext>
            </a:extLst>
          </p:cNvPr>
          <p:cNvSpPr>
            <a:spLocks noGrp="1" noChangeArrowheads="1"/>
          </p:cNvSpPr>
          <p:nvPr>
            <p:ph type="title"/>
          </p:nvPr>
        </p:nvSpPr>
        <p:spPr/>
        <p:txBody>
          <a:bodyPr/>
          <a:lstStyle/>
          <a:p>
            <a:r>
              <a:rPr lang="en-GB" altLang="en-US"/>
              <a:t>Prussia = Germany!</a:t>
            </a:r>
          </a:p>
        </p:txBody>
      </p:sp>
      <p:sp>
        <p:nvSpPr>
          <p:cNvPr id="18435" name="Slide Number Placeholder 4">
            <a:extLst>
              <a:ext uri="{FF2B5EF4-FFF2-40B4-BE49-F238E27FC236}">
                <a16:creationId xmlns:a16="http://schemas.microsoft.com/office/drawing/2014/main" id="{5BA342E6-BFCB-E24A-4476-16A8E470EF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156FF9CF-C725-4CBE-93F3-376AB3BEA148}" type="slidenum">
              <a:rPr lang="en-GB" altLang="de-DE" sz="1400" smtClean="0"/>
              <a:pPr>
                <a:spcBef>
                  <a:spcPct val="0"/>
                </a:spcBef>
                <a:buClrTx/>
                <a:buSzTx/>
                <a:buFontTx/>
                <a:buNone/>
              </a:pPr>
              <a:t>12</a:t>
            </a:fld>
            <a:endParaRPr lang="en-GB" altLang="de-DE" sz="1400"/>
          </a:p>
        </p:txBody>
      </p:sp>
      <p:sp>
        <p:nvSpPr>
          <p:cNvPr id="2" name="TextBox 1">
            <a:extLst>
              <a:ext uri="{FF2B5EF4-FFF2-40B4-BE49-F238E27FC236}">
                <a16:creationId xmlns:a16="http://schemas.microsoft.com/office/drawing/2014/main" id="{A8245B3A-975B-F4D2-C760-DDB2AE82367C}"/>
              </a:ext>
            </a:extLst>
          </p:cNvPr>
          <p:cNvSpPr txBox="1"/>
          <p:nvPr/>
        </p:nvSpPr>
        <p:spPr>
          <a:xfrm>
            <a:off x="900113" y="4724400"/>
            <a:ext cx="7559675" cy="2032000"/>
          </a:xfrm>
          <a:prstGeom prst="rect">
            <a:avLst/>
          </a:prstGeom>
          <a:noFill/>
        </p:spPr>
        <p:txBody>
          <a:bodyPr>
            <a:spAutoFit/>
          </a:bodyPr>
          <a:lstStyle/>
          <a:p>
            <a:pPr algn="ctr">
              <a:defRPr/>
            </a:pPr>
            <a:r>
              <a:rPr lang="en-GB" sz="1800" dirty="0">
                <a:latin typeface="+mn-lt"/>
              </a:rPr>
              <a:t>K</a:t>
            </a:r>
            <a:r>
              <a:rPr lang="de-DE" sz="1800" dirty="0" err="1">
                <a:latin typeface="+mn-lt"/>
              </a:rPr>
              <a:t>önigreich</a:t>
            </a:r>
            <a:r>
              <a:rPr lang="en-GB" sz="1800" dirty="0">
                <a:latin typeface="+mn-lt"/>
              </a:rPr>
              <a:t> Preu</a:t>
            </a:r>
            <a:r>
              <a:rPr lang="de-DE" sz="1800" dirty="0" err="1">
                <a:latin typeface="+mn-lt"/>
              </a:rPr>
              <a:t>ßen</a:t>
            </a:r>
            <a:r>
              <a:rPr lang="de-DE" sz="1800" dirty="0">
                <a:latin typeface="+mn-lt"/>
              </a:rPr>
              <a:t>/</a:t>
            </a:r>
            <a:r>
              <a:rPr lang="en-GB" sz="1800" dirty="0">
                <a:latin typeface="+mn-lt"/>
              </a:rPr>
              <a:t>Kingdom of Prussia – 1870-1914</a:t>
            </a:r>
          </a:p>
          <a:p>
            <a:pPr>
              <a:defRPr/>
            </a:pPr>
            <a:r>
              <a:rPr lang="en-GB" sz="1800" dirty="0">
                <a:latin typeface="+mn-lt"/>
              </a:rPr>
              <a:t>at the time of the </a:t>
            </a:r>
            <a:r>
              <a:rPr lang="en-GB" sz="1800" dirty="0" err="1">
                <a:latin typeface="+mn-lt"/>
              </a:rPr>
              <a:t>Norddeutscher</a:t>
            </a:r>
            <a:r>
              <a:rPr lang="en-GB" sz="1800" dirty="0">
                <a:latin typeface="+mn-lt"/>
              </a:rPr>
              <a:t> Bund/German Confederation from 1866 and the </a:t>
            </a:r>
            <a:r>
              <a:rPr lang="en-GB" sz="1800" dirty="0" err="1">
                <a:latin typeface="+mn-lt"/>
              </a:rPr>
              <a:t>Deutsches</a:t>
            </a:r>
            <a:r>
              <a:rPr lang="en-GB" sz="1800" dirty="0">
                <a:latin typeface="+mn-lt"/>
              </a:rPr>
              <a:t> Reich/German Empire (after 1871)</a:t>
            </a:r>
          </a:p>
          <a:p>
            <a:pPr>
              <a:defRPr/>
            </a:pPr>
            <a:r>
              <a:rPr lang="en-GB" sz="1800" dirty="0">
                <a:latin typeface="+mn-lt"/>
              </a:rPr>
              <a:t>Capital: Berlin</a:t>
            </a:r>
            <a:endParaRPr lang="de-DE" sz="1800" dirty="0">
              <a:latin typeface="+mn-lt"/>
            </a:endParaRPr>
          </a:p>
          <a:p>
            <a:pPr>
              <a:defRPr/>
            </a:pPr>
            <a:r>
              <a:rPr lang="de-DE" sz="1800" dirty="0">
                <a:latin typeface="+mn-lt"/>
              </a:rPr>
              <a:t>Area</a:t>
            </a:r>
            <a:r>
              <a:rPr lang="en-GB" sz="1800" dirty="0">
                <a:latin typeface="+mn-lt"/>
              </a:rPr>
              <a:t>: parts of modern Lithuania, Kaliningrad oblast (Russia), </a:t>
            </a:r>
            <a:r>
              <a:rPr lang="en-GB" sz="1800" dirty="0" err="1">
                <a:latin typeface="+mn-lt"/>
              </a:rPr>
              <a:t>Pommern</a:t>
            </a:r>
            <a:r>
              <a:rPr lang="en-GB" sz="1800" dirty="0">
                <a:latin typeface="+mn-lt"/>
              </a:rPr>
              <a:t> and Schlesien (Poland), Brandenburg, Sachsen, </a:t>
            </a:r>
            <a:r>
              <a:rPr lang="en-GB" sz="1800" dirty="0" err="1">
                <a:latin typeface="+mn-lt"/>
              </a:rPr>
              <a:t>Rheinland</a:t>
            </a:r>
            <a:r>
              <a:rPr lang="en-GB" sz="1800" dirty="0">
                <a:latin typeface="+mn-lt"/>
              </a:rPr>
              <a:t>, Westphalen, Hannover, Niedersachsen, Hessen, Schleswig Holstein  (Germany)</a:t>
            </a:r>
          </a:p>
        </p:txBody>
      </p:sp>
      <p:pic>
        <p:nvPicPr>
          <p:cNvPr id="18437" name="Picture 4">
            <a:extLst>
              <a:ext uri="{FF2B5EF4-FFF2-40B4-BE49-F238E27FC236}">
                <a16:creationId xmlns:a16="http://schemas.microsoft.com/office/drawing/2014/main" id="{709E6BCB-CC86-9258-E070-02EA75151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700213"/>
            <a:ext cx="4851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7B70F5E-6829-78DC-DA1D-7946947FB348}"/>
              </a:ext>
            </a:extLst>
          </p:cNvPr>
          <p:cNvSpPr>
            <a:spLocks noGrp="1" noChangeArrowheads="1"/>
          </p:cNvSpPr>
          <p:nvPr>
            <p:ph type="title"/>
          </p:nvPr>
        </p:nvSpPr>
        <p:spPr/>
        <p:txBody>
          <a:bodyPr/>
          <a:lstStyle/>
          <a:p>
            <a:r>
              <a:rPr lang="en-GB" altLang="en-US"/>
              <a:t>Prussia = Germany</a:t>
            </a:r>
          </a:p>
        </p:txBody>
      </p:sp>
      <p:sp>
        <p:nvSpPr>
          <p:cNvPr id="4" name="Date Placeholder 3">
            <a:extLst>
              <a:ext uri="{FF2B5EF4-FFF2-40B4-BE49-F238E27FC236}">
                <a16:creationId xmlns:a16="http://schemas.microsoft.com/office/drawing/2014/main" id="{00F0B19E-157A-EFC9-B49A-0D8CDF09F584}"/>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19460" name="Slide Number Placeholder 4">
            <a:extLst>
              <a:ext uri="{FF2B5EF4-FFF2-40B4-BE49-F238E27FC236}">
                <a16:creationId xmlns:a16="http://schemas.microsoft.com/office/drawing/2014/main" id="{FDF47289-9AE8-B4BE-A75B-54B70E104FE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08EA58B-6204-438C-8FA1-CCC69B9CD927}" type="slidenum">
              <a:rPr lang="en-GB" altLang="de-DE" sz="1400" smtClean="0"/>
              <a:pPr>
                <a:spcBef>
                  <a:spcPct val="0"/>
                </a:spcBef>
                <a:buClrTx/>
                <a:buSzTx/>
                <a:buFontTx/>
                <a:buNone/>
              </a:pPr>
              <a:t>13</a:t>
            </a:fld>
            <a:endParaRPr lang="en-GB" altLang="de-DE" sz="1400"/>
          </a:p>
        </p:txBody>
      </p:sp>
      <p:pic>
        <p:nvPicPr>
          <p:cNvPr id="19461" name="Picture 5" descr="A close-up of a card&#10;&#10;AI-generated content may be incorrect.">
            <a:extLst>
              <a:ext uri="{FF2B5EF4-FFF2-40B4-BE49-F238E27FC236}">
                <a16:creationId xmlns:a16="http://schemas.microsoft.com/office/drawing/2014/main" id="{4DF30832-1E2C-2CA1-8B16-E37F6CE7F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557338"/>
            <a:ext cx="33242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eil Dir Im Siegerkranz (Old recording).mp3">
            <a:hlinkClick r:id="" action="ppaction://media"/>
            <a:extLst>
              <a:ext uri="{FF2B5EF4-FFF2-40B4-BE49-F238E27FC236}">
                <a16:creationId xmlns:a16="http://schemas.microsoft.com/office/drawing/2014/main" id="{364510F6-64B0-130B-A31B-E2471903D1D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104900" y="4724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8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BC15500-2647-5152-EC6B-C34BB4CBC58E}"/>
              </a:ext>
            </a:extLst>
          </p:cNvPr>
          <p:cNvSpPr>
            <a:spLocks noGrp="1" noChangeArrowheads="1"/>
          </p:cNvSpPr>
          <p:nvPr>
            <p:ph type="title"/>
          </p:nvPr>
        </p:nvSpPr>
        <p:spPr/>
        <p:txBody>
          <a:bodyPr/>
          <a:lstStyle/>
          <a:p>
            <a:r>
              <a:rPr lang="en-GB" altLang="en-US"/>
              <a:t>Prussia = Germany!</a:t>
            </a:r>
          </a:p>
        </p:txBody>
      </p:sp>
      <p:sp>
        <p:nvSpPr>
          <p:cNvPr id="4" name="Date Placeholder 3">
            <a:extLst>
              <a:ext uri="{FF2B5EF4-FFF2-40B4-BE49-F238E27FC236}">
                <a16:creationId xmlns:a16="http://schemas.microsoft.com/office/drawing/2014/main" id="{FEF1E560-78F9-E934-B2DD-BCB41BCA4B32}"/>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20484" name="Slide Number Placeholder 4">
            <a:extLst>
              <a:ext uri="{FF2B5EF4-FFF2-40B4-BE49-F238E27FC236}">
                <a16:creationId xmlns:a16="http://schemas.microsoft.com/office/drawing/2014/main" id="{C466A780-073F-9420-83AE-27CBD469EFA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2C70162-C8EB-4BA4-803C-3CBFB2D36F6A}" type="slidenum">
              <a:rPr lang="en-GB" altLang="de-DE" sz="1400" smtClean="0"/>
              <a:pPr>
                <a:spcBef>
                  <a:spcPct val="0"/>
                </a:spcBef>
                <a:buClrTx/>
                <a:buSzTx/>
                <a:buFontTx/>
                <a:buNone/>
              </a:pPr>
              <a:t>14</a:t>
            </a:fld>
            <a:endParaRPr lang="en-GB" altLang="de-DE" sz="1400"/>
          </a:p>
        </p:txBody>
      </p:sp>
      <p:sp>
        <p:nvSpPr>
          <p:cNvPr id="2" name="TextBox 1">
            <a:extLst>
              <a:ext uri="{FF2B5EF4-FFF2-40B4-BE49-F238E27FC236}">
                <a16:creationId xmlns:a16="http://schemas.microsoft.com/office/drawing/2014/main" id="{A9F1A130-AA15-D172-3212-49DAEDCA1FA9}"/>
              </a:ext>
            </a:extLst>
          </p:cNvPr>
          <p:cNvSpPr txBox="1"/>
          <p:nvPr/>
        </p:nvSpPr>
        <p:spPr>
          <a:xfrm>
            <a:off x="1042988" y="2413000"/>
            <a:ext cx="7704137" cy="2032000"/>
          </a:xfrm>
          <a:prstGeom prst="rect">
            <a:avLst/>
          </a:prstGeom>
          <a:noFill/>
        </p:spPr>
        <p:txBody>
          <a:bodyPr>
            <a:spAutoFit/>
          </a:bodyPr>
          <a:lstStyle/>
          <a:p>
            <a:pPr>
              <a:defRPr/>
            </a:pPr>
            <a:r>
              <a:rPr lang="en-GB" sz="1800" dirty="0">
                <a:latin typeface="+mn-lt"/>
              </a:rPr>
              <a:t>“Heil </a:t>
            </a:r>
            <a:r>
              <a:rPr lang="en-GB" sz="1800" dirty="0" err="1">
                <a:latin typeface="+mn-lt"/>
              </a:rPr>
              <a:t>dir</a:t>
            </a:r>
            <a:r>
              <a:rPr lang="en-GB" sz="1800" dirty="0">
                <a:latin typeface="+mn-lt"/>
              </a:rPr>
              <a:t> </a:t>
            </a:r>
            <a:r>
              <a:rPr lang="en-GB" sz="1800" dirty="0" err="1">
                <a:latin typeface="+mn-lt"/>
              </a:rPr>
              <a:t>im</a:t>
            </a:r>
            <a:r>
              <a:rPr lang="en-GB" sz="1800" dirty="0">
                <a:latin typeface="+mn-lt"/>
              </a:rPr>
              <a:t> </a:t>
            </a:r>
            <a:r>
              <a:rPr lang="en-GB" sz="1800" dirty="0" err="1">
                <a:latin typeface="+mn-lt"/>
              </a:rPr>
              <a:t>Siegerkranz</a:t>
            </a:r>
            <a:r>
              <a:rPr lang="en-GB" sz="1800" dirty="0">
                <a:latin typeface="+mn-lt"/>
              </a:rPr>
              <a:t>" (German for "Hail to Thee in the Victor's Crown", literally: "Hail to Thee in the Victor's Wreath") was the royal anthem of Prussia since 1795.</a:t>
            </a:r>
          </a:p>
          <a:p>
            <a:pPr>
              <a:defRPr/>
            </a:pPr>
            <a:endParaRPr lang="en-GB" sz="1800" dirty="0">
              <a:latin typeface="+mn-lt"/>
            </a:endParaRPr>
          </a:p>
          <a:p>
            <a:pPr>
              <a:defRPr/>
            </a:pPr>
            <a:r>
              <a:rPr lang="en-GB" sz="1800" dirty="0">
                <a:latin typeface="+mn-lt"/>
              </a:rPr>
              <a:t>As Prussia was the largest state of the German Empire and the Prussian king became the German emperor, it became the official national anthem of the German Empire from 1871 to 1918.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708B20-1F05-A6CB-6447-18156182C1CB}"/>
              </a:ext>
            </a:extLst>
          </p:cNvPr>
          <p:cNvSpPr>
            <a:spLocks noGrp="1" noChangeArrowheads="1"/>
          </p:cNvSpPr>
          <p:nvPr>
            <p:ph type="title"/>
          </p:nvPr>
        </p:nvSpPr>
        <p:spPr/>
        <p:txBody>
          <a:bodyPr/>
          <a:lstStyle/>
          <a:p>
            <a:r>
              <a:rPr lang="en-GB" altLang="en-US"/>
              <a:t>Christoph Schwarz</a:t>
            </a:r>
          </a:p>
        </p:txBody>
      </p:sp>
      <p:sp>
        <p:nvSpPr>
          <p:cNvPr id="4" name="Date Placeholder 3">
            <a:extLst>
              <a:ext uri="{FF2B5EF4-FFF2-40B4-BE49-F238E27FC236}">
                <a16:creationId xmlns:a16="http://schemas.microsoft.com/office/drawing/2014/main" id="{837E92F2-62C2-6114-BFAC-C7F3319B118C}"/>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21508" name="Slide Number Placeholder 4">
            <a:extLst>
              <a:ext uri="{FF2B5EF4-FFF2-40B4-BE49-F238E27FC236}">
                <a16:creationId xmlns:a16="http://schemas.microsoft.com/office/drawing/2014/main" id="{B19BABD2-EA8A-05F8-2BA3-40EA9A3DB16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E6950AE0-D599-49EF-BC1D-A8E09D826426}" type="slidenum">
              <a:rPr lang="en-GB" altLang="de-DE" sz="1400" smtClean="0"/>
              <a:pPr>
                <a:spcBef>
                  <a:spcPct val="0"/>
                </a:spcBef>
                <a:buClrTx/>
                <a:buSzTx/>
                <a:buFontTx/>
                <a:buNone/>
              </a:pPr>
              <a:t>15</a:t>
            </a:fld>
            <a:endParaRPr lang="en-GB" altLang="de-DE" sz="1400"/>
          </a:p>
        </p:txBody>
      </p:sp>
      <p:sp>
        <p:nvSpPr>
          <p:cNvPr id="8" name="TextBox 7">
            <a:extLst>
              <a:ext uri="{FF2B5EF4-FFF2-40B4-BE49-F238E27FC236}">
                <a16:creationId xmlns:a16="http://schemas.microsoft.com/office/drawing/2014/main" id="{77CE5E2D-D14A-AA7D-434C-885820FA823E}"/>
              </a:ext>
            </a:extLst>
          </p:cNvPr>
          <p:cNvSpPr txBox="1"/>
          <p:nvPr/>
        </p:nvSpPr>
        <p:spPr>
          <a:xfrm>
            <a:off x="468313" y="1943100"/>
            <a:ext cx="4103687" cy="1846263"/>
          </a:xfrm>
          <a:prstGeom prst="rect">
            <a:avLst/>
          </a:prstGeom>
          <a:noFill/>
        </p:spPr>
        <p:txBody>
          <a:bodyPr>
            <a:spAutoFit/>
          </a:bodyPr>
          <a:lstStyle/>
          <a:p>
            <a:pPr>
              <a:defRPr/>
            </a:pPr>
            <a:r>
              <a:rPr lang="en-GB" sz="1800" dirty="0">
                <a:latin typeface="+mn-lt"/>
              </a:rPr>
              <a:t>* Around</a:t>
            </a:r>
            <a:r>
              <a:rPr lang="en-GB" dirty="0">
                <a:latin typeface="+mn-lt"/>
              </a:rPr>
              <a:t> </a:t>
            </a:r>
            <a:r>
              <a:rPr lang="en-GB" sz="1800" dirty="0">
                <a:latin typeface="+mn-lt"/>
              </a:rPr>
              <a:t>1800 - Memel, </a:t>
            </a:r>
            <a:r>
              <a:rPr lang="en-GB" sz="1800" dirty="0" err="1">
                <a:latin typeface="+mn-lt"/>
              </a:rPr>
              <a:t>Ostpreußen</a:t>
            </a:r>
            <a:r>
              <a:rPr lang="en-GB" sz="1800" dirty="0">
                <a:latin typeface="+mn-lt"/>
              </a:rPr>
              <a:t>/</a:t>
            </a:r>
          </a:p>
          <a:p>
            <a:pPr>
              <a:defRPr/>
            </a:pPr>
            <a:r>
              <a:rPr lang="en-GB" sz="1800" dirty="0">
                <a:latin typeface="+mn-lt"/>
              </a:rPr>
              <a:t>                          Klaipeda, Lithuania</a:t>
            </a:r>
          </a:p>
          <a:p>
            <a:pPr>
              <a:defRPr/>
            </a:pPr>
            <a:endParaRPr lang="en-GB" sz="1800" dirty="0">
              <a:latin typeface="+mn-lt"/>
            </a:endParaRPr>
          </a:p>
          <a:p>
            <a:pPr>
              <a:defRPr/>
            </a:pPr>
            <a:r>
              <a:rPr lang="en-GB" sz="1800" dirty="0">
                <a:latin typeface="+mn-lt"/>
              </a:rPr>
              <a:t>Louise Kohn</a:t>
            </a:r>
          </a:p>
          <a:p>
            <a:pPr>
              <a:defRPr/>
            </a:pPr>
            <a:r>
              <a:rPr lang="en-GB" sz="1800" dirty="0">
                <a:latin typeface="+mn-lt"/>
              </a:rPr>
              <a:t>* 1805 – Memel, </a:t>
            </a:r>
            <a:r>
              <a:rPr lang="en-GB" sz="1800" dirty="0" err="1">
                <a:latin typeface="+mn-lt"/>
              </a:rPr>
              <a:t>Ostpreußen</a:t>
            </a:r>
            <a:r>
              <a:rPr lang="en-GB" sz="1800" dirty="0">
                <a:latin typeface="+mn-lt"/>
              </a:rPr>
              <a:t>/</a:t>
            </a:r>
          </a:p>
          <a:p>
            <a:pPr>
              <a:defRPr/>
            </a:pPr>
            <a:r>
              <a:rPr lang="en-GB" sz="1800" dirty="0">
                <a:latin typeface="+mn-lt"/>
              </a:rPr>
              <a:t>               Klaipeda, Lithuania</a:t>
            </a:r>
            <a:endParaRPr lang="en-GB" sz="1400" dirty="0">
              <a:solidFill>
                <a:srgbClr val="202122"/>
              </a:solidFill>
              <a:latin typeface="Arial" panose="020B0604020202020204" pitchFamily="34" charset="0"/>
            </a:endParaRPr>
          </a:p>
        </p:txBody>
      </p:sp>
      <p:pic>
        <p:nvPicPr>
          <p:cNvPr id="21510" name="Picture 6" descr="A map of europe with different colored countries/regions&#10;&#10;Description automatically generated">
            <a:extLst>
              <a:ext uri="{FF2B5EF4-FFF2-40B4-BE49-F238E27FC236}">
                <a16:creationId xmlns:a16="http://schemas.microsoft.com/office/drawing/2014/main" id="{528B7AE6-A90F-4C72-0D25-450EFA680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2205038"/>
            <a:ext cx="203517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9" descr="A water canal with a building in the background&#10;&#10;Description automatically generated with medium confidence">
            <a:extLst>
              <a:ext uri="{FF2B5EF4-FFF2-40B4-BE49-F238E27FC236}">
                <a16:creationId xmlns:a16="http://schemas.microsoft.com/office/drawing/2014/main" id="{38B6D29A-36DF-FD0A-10F3-B8CC9825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49725"/>
            <a:ext cx="20351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descr="A group of boats in a harbor&#10;&#10;Description automatically generated">
            <a:extLst>
              <a:ext uri="{FF2B5EF4-FFF2-40B4-BE49-F238E27FC236}">
                <a16:creationId xmlns:a16="http://schemas.microsoft.com/office/drawing/2014/main" id="{6E85F143-50AD-E601-5C31-BA9583B9E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4149725"/>
            <a:ext cx="21050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3" descr="A boat on the water&#10;&#10;Description automatically generated">
            <a:extLst>
              <a:ext uri="{FF2B5EF4-FFF2-40B4-BE49-F238E27FC236}">
                <a16:creationId xmlns:a16="http://schemas.microsoft.com/office/drawing/2014/main" id="{AF07426A-0D43-0EF6-4C7F-074BB2419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4149725"/>
            <a:ext cx="203517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5" descr="A statue of a person holding a spear&#10;&#10;Description automatically generated">
            <a:extLst>
              <a:ext uri="{FF2B5EF4-FFF2-40B4-BE49-F238E27FC236}">
                <a16:creationId xmlns:a16="http://schemas.microsoft.com/office/drawing/2014/main" id="{FFE5F0D1-029C-17CE-4688-9D0D409A1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3313113"/>
            <a:ext cx="143668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7" descr="A bridge over water with a building and people walking&#10;&#10;Description automatically generated">
            <a:extLst>
              <a:ext uri="{FF2B5EF4-FFF2-40B4-BE49-F238E27FC236}">
                <a16:creationId xmlns:a16="http://schemas.microsoft.com/office/drawing/2014/main" id="{45D58EB0-6B4D-A390-B393-240E27FE42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2205038"/>
            <a:ext cx="1450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E59FF0BC-ED62-803E-1A4D-C139933B97F2}"/>
              </a:ext>
            </a:extLst>
          </p:cNvPr>
          <p:cNvSpPr txBox="1"/>
          <p:nvPr/>
        </p:nvSpPr>
        <p:spPr>
          <a:xfrm>
            <a:off x="5446713" y="3654425"/>
            <a:ext cx="1308100" cy="276225"/>
          </a:xfrm>
          <a:prstGeom prst="rect">
            <a:avLst/>
          </a:prstGeom>
          <a:noFill/>
        </p:spPr>
        <p:txBody>
          <a:bodyPr>
            <a:spAutoFit/>
          </a:bodyPr>
          <a:lstStyle/>
          <a:p>
            <a:pPr>
              <a:defRPr/>
            </a:pPr>
            <a:r>
              <a:rPr lang="de-DE" sz="1200" dirty="0" err="1">
                <a:solidFill>
                  <a:schemeClr val="bg1"/>
                </a:solidFill>
                <a:latin typeface="+mn-lt"/>
              </a:rPr>
              <a:t>Prussia</a:t>
            </a:r>
            <a:r>
              <a:rPr lang="de-DE" sz="1200" dirty="0">
                <a:solidFill>
                  <a:schemeClr val="bg1"/>
                </a:solidFill>
                <a:latin typeface="+mn-lt"/>
              </a:rPr>
              <a:t> in 1815</a:t>
            </a:r>
            <a:endParaRPr lang="en-GB" sz="1200" dirty="0">
              <a:solidFill>
                <a:schemeClr val="bg1"/>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260ED8D-F777-97FA-77FD-31F93B555455}"/>
              </a:ext>
            </a:extLst>
          </p:cNvPr>
          <p:cNvSpPr>
            <a:spLocks noGrp="1" noChangeArrowheads="1"/>
          </p:cNvSpPr>
          <p:nvPr>
            <p:ph type="title"/>
          </p:nvPr>
        </p:nvSpPr>
        <p:spPr>
          <a:xfrm>
            <a:off x="450850" y="2286000"/>
            <a:ext cx="5129213" cy="1143000"/>
          </a:xfrm>
        </p:spPr>
        <p:txBody>
          <a:bodyPr/>
          <a:lstStyle/>
          <a:p>
            <a:r>
              <a:rPr lang="en-GB" altLang="en-US"/>
              <a:t>Dorothea Nawiinski/Navjinski</a:t>
            </a:r>
          </a:p>
        </p:txBody>
      </p:sp>
      <p:pic>
        <p:nvPicPr>
          <p:cNvPr id="22531" name="Content Placeholder 6" descr="A person in a black dress&#10;&#10;Description automatically generated with medium confidence">
            <a:extLst>
              <a:ext uri="{FF2B5EF4-FFF2-40B4-BE49-F238E27FC236}">
                <a16:creationId xmlns:a16="http://schemas.microsoft.com/office/drawing/2014/main" id="{C6261CAB-E1EE-681B-43BE-01AB1157F4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88013" y="2286000"/>
            <a:ext cx="2978150" cy="4095750"/>
          </a:xfrm>
        </p:spPr>
      </p:pic>
      <p:sp>
        <p:nvSpPr>
          <p:cNvPr id="4" name="Date Placeholder 3">
            <a:extLst>
              <a:ext uri="{FF2B5EF4-FFF2-40B4-BE49-F238E27FC236}">
                <a16:creationId xmlns:a16="http://schemas.microsoft.com/office/drawing/2014/main" id="{EE7D8403-CAC5-DEF8-8B8A-B48FBF3749ED}"/>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22533" name="Slide Number Placeholder 4">
            <a:extLst>
              <a:ext uri="{FF2B5EF4-FFF2-40B4-BE49-F238E27FC236}">
                <a16:creationId xmlns:a16="http://schemas.microsoft.com/office/drawing/2014/main" id="{9AABD0D5-E4D0-7439-C362-6D23C3C925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00C1AE8D-72FD-4EA6-B87D-A47D46021D16}" type="slidenum">
              <a:rPr lang="en-GB" altLang="de-DE" sz="1400" smtClean="0"/>
              <a:pPr>
                <a:spcBef>
                  <a:spcPct val="0"/>
                </a:spcBef>
                <a:buClrTx/>
                <a:buSzTx/>
                <a:buFontTx/>
                <a:buNone/>
              </a:pPr>
              <a:t>16</a:t>
            </a:fld>
            <a:endParaRPr lang="en-GB" altLang="de-DE" sz="1400"/>
          </a:p>
        </p:txBody>
      </p:sp>
      <p:sp>
        <p:nvSpPr>
          <p:cNvPr id="8" name="TextBox 7">
            <a:extLst>
              <a:ext uri="{FF2B5EF4-FFF2-40B4-BE49-F238E27FC236}">
                <a16:creationId xmlns:a16="http://schemas.microsoft.com/office/drawing/2014/main" id="{4C9F860A-084A-F989-98B9-AEEFBCC88BF8}"/>
              </a:ext>
            </a:extLst>
          </p:cNvPr>
          <p:cNvSpPr txBox="1"/>
          <p:nvPr/>
        </p:nvSpPr>
        <p:spPr>
          <a:xfrm>
            <a:off x="304800" y="3478213"/>
            <a:ext cx="5275263" cy="2924175"/>
          </a:xfrm>
          <a:prstGeom prst="rect">
            <a:avLst/>
          </a:prstGeom>
          <a:noFill/>
        </p:spPr>
        <p:txBody>
          <a:bodyPr>
            <a:spAutoFit/>
          </a:bodyPr>
          <a:lstStyle/>
          <a:p>
            <a:pPr>
              <a:defRPr/>
            </a:pPr>
            <a:r>
              <a:rPr lang="en-GB" dirty="0">
                <a:latin typeface="+mn-lt"/>
              </a:rPr>
              <a:t>* </a:t>
            </a:r>
            <a:r>
              <a:rPr lang="en-GB" sz="1800" dirty="0">
                <a:latin typeface="+mn-lt"/>
              </a:rPr>
              <a:t>1836 - </a:t>
            </a:r>
            <a:r>
              <a:rPr lang="en-GB" sz="1800" dirty="0" err="1">
                <a:latin typeface="+mn-lt"/>
              </a:rPr>
              <a:t>Bruch,Ostpreußen</a:t>
            </a:r>
            <a:r>
              <a:rPr lang="en-GB" sz="1800" dirty="0">
                <a:latin typeface="+mn-lt"/>
              </a:rPr>
              <a:t>/Bruk, Poland</a:t>
            </a:r>
          </a:p>
          <a:p>
            <a:pPr>
              <a:defRPr/>
            </a:pPr>
            <a:r>
              <a:rPr lang="en-GB" sz="1800" dirty="0">
                <a:latin typeface="+mn-lt"/>
              </a:rPr>
              <a:t>✝ 1912</a:t>
            </a:r>
            <a:r>
              <a:rPr lang="en-GB" sz="1800" dirty="0"/>
              <a:t> </a:t>
            </a:r>
            <a:r>
              <a:rPr lang="en-GB" dirty="0"/>
              <a:t>- </a:t>
            </a:r>
            <a:r>
              <a:rPr lang="en-GB" sz="1800" dirty="0">
                <a:latin typeface="+mn-lt"/>
              </a:rPr>
              <a:t>Elbing, </a:t>
            </a:r>
            <a:r>
              <a:rPr lang="en-GB" sz="1800" dirty="0" err="1">
                <a:latin typeface="+mn-lt"/>
              </a:rPr>
              <a:t>Westpreußen</a:t>
            </a:r>
            <a:r>
              <a:rPr lang="en-GB" sz="1800" dirty="0">
                <a:latin typeface="+mn-lt"/>
              </a:rPr>
              <a:t>/Elblag, Poland</a:t>
            </a:r>
          </a:p>
          <a:p>
            <a:pPr>
              <a:defRPr/>
            </a:pPr>
            <a:endParaRPr lang="en-GB" sz="1400" dirty="0">
              <a:latin typeface="+mn-lt"/>
            </a:endParaRPr>
          </a:p>
          <a:p>
            <a:pPr lvl="1">
              <a:defRPr/>
            </a:pPr>
            <a:r>
              <a:rPr lang="en-GB" sz="1600" dirty="0">
                <a:latin typeface="+mn-lt"/>
              </a:rPr>
              <a:t>Mother: </a:t>
            </a:r>
          </a:p>
          <a:p>
            <a:pPr lvl="1">
              <a:defRPr/>
            </a:pPr>
            <a:r>
              <a:rPr lang="en-GB" sz="1600" dirty="0">
                <a:latin typeface="+mn-lt"/>
              </a:rPr>
              <a:t>Regina </a:t>
            </a:r>
            <a:r>
              <a:rPr lang="en-GB" sz="1600" dirty="0" err="1">
                <a:latin typeface="+mn-lt"/>
              </a:rPr>
              <a:t>Nawiinski</a:t>
            </a:r>
            <a:r>
              <a:rPr lang="en-GB" sz="1600" dirty="0">
                <a:latin typeface="+mn-lt"/>
              </a:rPr>
              <a:t>/</a:t>
            </a:r>
            <a:r>
              <a:rPr lang="en-GB" sz="1600" dirty="0" err="1">
                <a:latin typeface="+mn-lt"/>
              </a:rPr>
              <a:t>Navjinski</a:t>
            </a:r>
            <a:endParaRPr lang="en-GB" sz="1600" dirty="0">
              <a:latin typeface="+mn-lt"/>
            </a:endParaRPr>
          </a:p>
          <a:p>
            <a:pPr lvl="1">
              <a:defRPr/>
            </a:pPr>
            <a:r>
              <a:rPr lang="en-GB" sz="1600" dirty="0">
                <a:latin typeface="+mn-lt"/>
              </a:rPr>
              <a:t>* 1807 - Bruch, </a:t>
            </a:r>
            <a:r>
              <a:rPr lang="en-GB" sz="1600" dirty="0" err="1">
                <a:latin typeface="+mn-lt"/>
              </a:rPr>
              <a:t>Ostpreußen</a:t>
            </a:r>
            <a:r>
              <a:rPr lang="en-GB" sz="1600" dirty="0">
                <a:latin typeface="+mn-lt"/>
              </a:rPr>
              <a:t>/ Bruk, Poland</a:t>
            </a:r>
          </a:p>
          <a:p>
            <a:pPr>
              <a:defRPr/>
            </a:pPr>
            <a:endParaRPr lang="en-GB" sz="1400" dirty="0">
              <a:latin typeface="+mn-lt"/>
            </a:endParaRPr>
          </a:p>
          <a:p>
            <a:pPr lvl="1">
              <a:defRPr/>
            </a:pPr>
            <a:r>
              <a:rPr lang="en-GB" sz="1400" dirty="0">
                <a:latin typeface="+mn-lt"/>
              </a:rPr>
              <a:t>	Parents: </a:t>
            </a:r>
          </a:p>
          <a:p>
            <a:pPr lvl="1">
              <a:defRPr/>
            </a:pPr>
            <a:r>
              <a:rPr lang="en-GB" sz="1400" dirty="0">
                <a:latin typeface="+mn-lt"/>
              </a:rPr>
              <a:t>	Adam </a:t>
            </a:r>
            <a:r>
              <a:rPr lang="en-GB" sz="1400" dirty="0" err="1">
                <a:latin typeface="+mn-lt"/>
              </a:rPr>
              <a:t>Nawiinski</a:t>
            </a:r>
            <a:r>
              <a:rPr lang="en-GB" sz="1400" dirty="0">
                <a:latin typeface="+mn-lt"/>
              </a:rPr>
              <a:t>/</a:t>
            </a:r>
            <a:r>
              <a:rPr lang="en-GB" sz="1400" dirty="0" err="1">
                <a:latin typeface="+mn-lt"/>
              </a:rPr>
              <a:t>Navjinski</a:t>
            </a:r>
            <a:r>
              <a:rPr lang="en-GB" sz="1400" dirty="0">
                <a:latin typeface="+mn-lt"/>
              </a:rPr>
              <a:t> + Anna Marie Kruse </a:t>
            </a:r>
          </a:p>
          <a:p>
            <a:pPr lvl="2">
              <a:defRPr/>
            </a:pPr>
            <a:r>
              <a:rPr lang="en-GB" sz="1400" dirty="0">
                <a:latin typeface="+mn-lt"/>
              </a:rPr>
              <a:t> * around 1780</a:t>
            </a:r>
          </a:p>
          <a:p>
            <a:pPr>
              <a:defRPr/>
            </a:pPr>
            <a:endParaRPr lang="en-GB" sz="1800" dirty="0">
              <a:latin typeface="+mn-lt"/>
            </a:endParaRPr>
          </a:p>
        </p:txBody>
      </p:sp>
      <p:sp>
        <p:nvSpPr>
          <p:cNvPr id="2" name="TextBox 1">
            <a:extLst>
              <a:ext uri="{FF2B5EF4-FFF2-40B4-BE49-F238E27FC236}">
                <a16:creationId xmlns:a16="http://schemas.microsoft.com/office/drawing/2014/main" id="{901A66E8-84B8-228A-3FB7-7AB67DE5476A}"/>
              </a:ext>
            </a:extLst>
          </p:cNvPr>
          <p:cNvSpPr txBox="1"/>
          <p:nvPr/>
        </p:nvSpPr>
        <p:spPr>
          <a:xfrm>
            <a:off x="450850" y="582613"/>
            <a:ext cx="7489825" cy="1200150"/>
          </a:xfrm>
          <a:prstGeom prst="rect">
            <a:avLst/>
          </a:prstGeom>
          <a:noFill/>
        </p:spPr>
        <p:txBody>
          <a:bodyPr>
            <a:spAutoFit/>
          </a:bodyPr>
          <a:lstStyle/>
          <a:p>
            <a:pPr>
              <a:defRPr/>
            </a:pPr>
            <a:r>
              <a:rPr lang="en-GB" dirty="0">
                <a:latin typeface="+mn-lt"/>
              </a:rPr>
              <a:t>Friedrich August Schwarz</a:t>
            </a:r>
          </a:p>
          <a:p>
            <a:pPr>
              <a:defRPr/>
            </a:pPr>
            <a:r>
              <a:rPr lang="en-GB" dirty="0">
                <a:latin typeface="+mn-lt"/>
              </a:rPr>
              <a:t>* 1825 - </a:t>
            </a:r>
            <a:r>
              <a:rPr lang="en-GB" dirty="0" err="1">
                <a:latin typeface="+mn-lt"/>
              </a:rPr>
              <a:t>Salzhof</a:t>
            </a:r>
            <a:r>
              <a:rPr lang="en-GB" dirty="0">
                <a:latin typeface="+mn-lt"/>
              </a:rPr>
              <a:t>, </a:t>
            </a:r>
            <a:r>
              <a:rPr lang="en-GB" dirty="0" err="1">
                <a:latin typeface="+mn-lt"/>
              </a:rPr>
              <a:t>Westpreußen</a:t>
            </a:r>
            <a:r>
              <a:rPr lang="en-GB" dirty="0">
                <a:latin typeface="+mn-lt"/>
              </a:rPr>
              <a:t>/</a:t>
            </a:r>
            <a:r>
              <a:rPr lang="en-GB" dirty="0" err="1">
                <a:latin typeface="+mn-lt"/>
              </a:rPr>
              <a:t>Wapno</a:t>
            </a:r>
            <a:r>
              <a:rPr lang="en-GB" dirty="0">
                <a:latin typeface="+mn-lt"/>
              </a:rPr>
              <a:t>, Poland</a:t>
            </a:r>
            <a:endParaRPr lang="en-GB" sz="1800" dirty="0">
              <a:solidFill>
                <a:srgbClr val="202122"/>
              </a:solidFill>
              <a:latin typeface="Arial" panose="020B0604020202020204" pitchFamily="34" charset="0"/>
            </a:endParaRPr>
          </a:p>
          <a:p>
            <a:pPr>
              <a:defRPr/>
            </a:pPr>
            <a:r>
              <a:rPr lang="en-GB" dirty="0">
                <a:latin typeface="+mn-lt"/>
              </a:rPr>
              <a:t>✝ 1872 - Marienburg, </a:t>
            </a:r>
            <a:r>
              <a:rPr lang="en-GB" dirty="0" err="1">
                <a:latin typeface="+mn-lt"/>
              </a:rPr>
              <a:t>Westpreußen</a:t>
            </a:r>
            <a:r>
              <a:rPr lang="en-GB" dirty="0">
                <a:latin typeface="+mn-lt"/>
              </a:rPr>
              <a:t>/</a:t>
            </a:r>
            <a:r>
              <a:rPr lang="en-GB" dirty="0" err="1">
                <a:latin typeface="+mn-lt"/>
              </a:rPr>
              <a:t>Malborg</a:t>
            </a:r>
            <a:r>
              <a:rPr lang="en-GB" dirty="0">
                <a:latin typeface="+mn-lt"/>
              </a:rPr>
              <a:t>, Poland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EA3694-5A21-1276-CDFD-798A5EA71B19}"/>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24579" name="Slide Number Placeholder 4">
            <a:extLst>
              <a:ext uri="{FF2B5EF4-FFF2-40B4-BE49-F238E27FC236}">
                <a16:creationId xmlns:a16="http://schemas.microsoft.com/office/drawing/2014/main" id="{D466702B-C738-1A81-5AD2-A7AA6929F42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3D871AF6-2C5F-49EE-8A73-71A3646DA3A6}" type="slidenum">
              <a:rPr lang="en-GB" altLang="de-DE" sz="1400" smtClean="0"/>
              <a:pPr>
                <a:spcBef>
                  <a:spcPct val="0"/>
                </a:spcBef>
                <a:buClrTx/>
                <a:buSzTx/>
                <a:buFontTx/>
                <a:buNone/>
              </a:pPr>
              <a:t>17</a:t>
            </a:fld>
            <a:endParaRPr lang="en-GB" altLang="de-DE" sz="1400"/>
          </a:p>
        </p:txBody>
      </p:sp>
      <p:sp>
        <p:nvSpPr>
          <p:cNvPr id="24580" name="Title 4">
            <a:extLst>
              <a:ext uri="{FF2B5EF4-FFF2-40B4-BE49-F238E27FC236}">
                <a16:creationId xmlns:a16="http://schemas.microsoft.com/office/drawing/2014/main" id="{DEB296F7-EFE9-CC49-1A5E-D586FDC3CA8D}"/>
              </a:ext>
            </a:extLst>
          </p:cNvPr>
          <p:cNvSpPr>
            <a:spLocks noGrp="1" noChangeArrowheads="1"/>
          </p:cNvSpPr>
          <p:nvPr>
            <p:ph type="title"/>
          </p:nvPr>
        </p:nvSpPr>
        <p:spPr/>
        <p:txBody>
          <a:bodyPr/>
          <a:lstStyle/>
          <a:p>
            <a:r>
              <a:rPr lang="en-US" altLang="en-US"/>
              <a:t>Prussia 1815</a:t>
            </a:r>
          </a:p>
        </p:txBody>
      </p:sp>
      <p:pic>
        <p:nvPicPr>
          <p:cNvPr id="24581" name="Picture 2">
            <a:extLst>
              <a:ext uri="{FF2B5EF4-FFF2-40B4-BE49-F238E27FC236}">
                <a16:creationId xmlns:a16="http://schemas.microsoft.com/office/drawing/2014/main" id="{25AE4CED-866C-9E70-8005-28B65DFD3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04988"/>
            <a:ext cx="6475412"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4743D95E-4BCB-896E-21CC-21CD990135A0}"/>
              </a:ext>
            </a:extLst>
          </p:cNvPr>
          <p:cNvSpPr>
            <a:spLocks noGrp="1" noChangeArrowheads="1"/>
          </p:cNvSpPr>
          <p:nvPr>
            <p:ph type="title"/>
          </p:nvPr>
        </p:nvSpPr>
        <p:spPr>
          <a:xfrm>
            <a:off x="407988" y="196850"/>
            <a:ext cx="8321675" cy="1143000"/>
          </a:xfrm>
        </p:spPr>
        <p:txBody>
          <a:bodyPr/>
          <a:lstStyle/>
          <a:p>
            <a:r>
              <a:rPr lang="en-US" altLang="en-US" sz="3200"/>
              <a:t>The four sons of Friedrich August and Dorothea</a:t>
            </a:r>
          </a:p>
        </p:txBody>
      </p:sp>
      <p:sp>
        <p:nvSpPr>
          <p:cNvPr id="4" name="Date Placeholder 3">
            <a:extLst>
              <a:ext uri="{FF2B5EF4-FFF2-40B4-BE49-F238E27FC236}">
                <a16:creationId xmlns:a16="http://schemas.microsoft.com/office/drawing/2014/main" id="{3B0CC22D-93A5-3171-3410-51023459BEC9}"/>
              </a:ext>
            </a:extLst>
          </p:cNvPr>
          <p:cNvSpPr>
            <a:spLocks noGrp="1"/>
          </p:cNvSpPr>
          <p:nvPr>
            <p:ph type="dt" sz="quarter" idx="10"/>
          </p:nvPr>
        </p:nvSpPr>
        <p:spPr/>
        <p:txBody>
          <a:bodyPr/>
          <a:lstStyle/>
          <a:p>
            <a:pPr>
              <a:defRPr/>
            </a:pPr>
            <a:fld id="{043AD33C-7B75-4453-9FA0-7680574EC3E7}" type="datetime1">
              <a:rPr lang="en-GB" altLang="de-DE" smtClean="0"/>
              <a:pPr>
                <a:defRPr/>
              </a:pPr>
              <a:t>24/07/2025</a:t>
            </a:fld>
            <a:endParaRPr lang="en-GB" altLang="de-DE"/>
          </a:p>
        </p:txBody>
      </p:sp>
      <p:sp>
        <p:nvSpPr>
          <p:cNvPr id="26628" name="Slide Number Placeholder 4">
            <a:extLst>
              <a:ext uri="{FF2B5EF4-FFF2-40B4-BE49-F238E27FC236}">
                <a16:creationId xmlns:a16="http://schemas.microsoft.com/office/drawing/2014/main" id="{61564403-B9C4-E339-5B66-9C8ACA9C130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E68AF3ED-B47A-4759-B852-C2875469A687}" type="slidenum">
              <a:rPr lang="en-GB" altLang="de-DE" sz="1400" smtClean="0"/>
              <a:pPr>
                <a:spcBef>
                  <a:spcPct val="0"/>
                </a:spcBef>
                <a:buClrTx/>
                <a:buSzTx/>
                <a:buFontTx/>
                <a:buNone/>
              </a:pPr>
              <a:t>18</a:t>
            </a:fld>
            <a:endParaRPr lang="en-GB" altLang="de-DE" sz="1400"/>
          </a:p>
        </p:txBody>
      </p:sp>
      <p:pic>
        <p:nvPicPr>
          <p:cNvPr id="26629" name="Picture 5" descr="A person and person posing for a picture&#10;&#10;Description automatically generated">
            <a:extLst>
              <a:ext uri="{FF2B5EF4-FFF2-40B4-BE49-F238E27FC236}">
                <a16:creationId xmlns:a16="http://schemas.microsoft.com/office/drawing/2014/main" id="{E9A90F7E-B185-AF63-45C4-E399D22AD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1517650"/>
            <a:ext cx="16621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Content Placeholder 8" descr="A person and person in wedding attire&#10;&#10;Description automatically generated">
            <a:extLst>
              <a:ext uri="{FF2B5EF4-FFF2-40B4-BE49-F238E27FC236}">
                <a16:creationId xmlns:a16="http://schemas.microsoft.com/office/drawing/2014/main" id="{3B8CF24C-D282-BE00-7B1B-31065AF53B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7988" y="1525588"/>
            <a:ext cx="2049462" cy="2528887"/>
          </a:xfrm>
        </p:spPr>
      </p:pic>
      <p:pic>
        <p:nvPicPr>
          <p:cNvPr id="26631" name="Picture 10" descr="A group of people posing for a photo&#10;&#10;Description automatically generated">
            <a:extLst>
              <a:ext uri="{FF2B5EF4-FFF2-40B4-BE49-F238E27FC236}">
                <a16:creationId xmlns:a16="http://schemas.microsoft.com/office/drawing/2014/main" id="{EA951C06-C6A7-3328-3636-D097ED62E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363" y="1522413"/>
            <a:ext cx="230663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3C7F442-4DEC-35E9-F8A9-99312FEF0572}"/>
              </a:ext>
            </a:extLst>
          </p:cNvPr>
          <p:cNvSpPr txBox="1"/>
          <p:nvPr/>
        </p:nvSpPr>
        <p:spPr>
          <a:xfrm>
            <a:off x="5002213" y="4198938"/>
            <a:ext cx="1150937" cy="400050"/>
          </a:xfrm>
          <a:prstGeom prst="rect">
            <a:avLst/>
          </a:prstGeom>
          <a:noFill/>
        </p:spPr>
        <p:txBody>
          <a:bodyPr>
            <a:spAutoFit/>
          </a:bodyPr>
          <a:lstStyle/>
          <a:p>
            <a:pPr>
              <a:defRPr/>
            </a:pPr>
            <a:r>
              <a:rPr lang="en-GB" sz="2000" dirty="0">
                <a:latin typeface="+mn-lt"/>
              </a:rPr>
              <a:t>Wilhelm</a:t>
            </a:r>
          </a:p>
        </p:txBody>
      </p:sp>
      <p:sp>
        <p:nvSpPr>
          <p:cNvPr id="13" name="TextBox 12">
            <a:extLst>
              <a:ext uri="{FF2B5EF4-FFF2-40B4-BE49-F238E27FC236}">
                <a16:creationId xmlns:a16="http://schemas.microsoft.com/office/drawing/2014/main" id="{37EBDC59-17AF-1C21-7E5B-985B9CA68A03}"/>
              </a:ext>
            </a:extLst>
          </p:cNvPr>
          <p:cNvSpPr txBox="1"/>
          <p:nvPr/>
        </p:nvSpPr>
        <p:spPr>
          <a:xfrm>
            <a:off x="7292975" y="4183063"/>
            <a:ext cx="1339850" cy="400050"/>
          </a:xfrm>
          <a:prstGeom prst="rect">
            <a:avLst/>
          </a:prstGeom>
          <a:noFill/>
        </p:spPr>
        <p:txBody>
          <a:bodyPr wrap="none">
            <a:spAutoFit/>
          </a:bodyPr>
          <a:lstStyle/>
          <a:p>
            <a:pPr>
              <a:defRPr/>
            </a:pPr>
            <a:r>
              <a:rPr lang="en-GB" sz="2000" dirty="0">
                <a:latin typeface="+mn-lt"/>
              </a:rPr>
              <a:t>Ferdinand</a:t>
            </a:r>
          </a:p>
        </p:txBody>
      </p:sp>
      <p:sp>
        <p:nvSpPr>
          <p:cNvPr id="14" name="TextBox 13">
            <a:extLst>
              <a:ext uri="{FF2B5EF4-FFF2-40B4-BE49-F238E27FC236}">
                <a16:creationId xmlns:a16="http://schemas.microsoft.com/office/drawing/2014/main" id="{E62DEDFC-E258-A6A1-87BE-4B6AE5AD1F91}"/>
              </a:ext>
            </a:extLst>
          </p:cNvPr>
          <p:cNvSpPr txBox="1"/>
          <p:nvPr/>
        </p:nvSpPr>
        <p:spPr>
          <a:xfrm>
            <a:off x="655638" y="4198938"/>
            <a:ext cx="1554162" cy="706437"/>
          </a:xfrm>
          <a:prstGeom prst="rect">
            <a:avLst/>
          </a:prstGeom>
          <a:noFill/>
        </p:spPr>
        <p:txBody>
          <a:bodyPr wrap="none">
            <a:spAutoFit/>
          </a:bodyPr>
          <a:lstStyle/>
          <a:p>
            <a:pPr>
              <a:defRPr/>
            </a:pPr>
            <a:r>
              <a:rPr lang="en-GB" sz="2000" dirty="0">
                <a:latin typeface="+mn-lt"/>
              </a:rPr>
              <a:t>Paul August</a:t>
            </a:r>
          </a:p>
          <a:p>
            <a:pPr>
              <a:defRPr/>
            </a:pPr>
            <a:r>
              <a:rPr lang="en-GB" sz="2000" dirty="0">
                <a:latin typeface="+mn-lt"/>
              </a:rPr>
              <a:t>1865 - 1945</a:t>
            </a:r>
          </a:p>
        </p:txBody>
      </p:sp>
      <p:pic>
        <p:nvPicPr>
          <p:cNvPr id="26635" name="Picture 15" descr="A person in a sailor suit&#10;&#10;Description automatically generated">
            <a:extLst>
              <a:ext uri="{FF2B5EF4-FFF2-40B4-BE49-F238E27FC236}">
                <a16:creationId xmlns:a16="http://schemas.microsoft.com/office/drawing/2014/main" id="{FCEBDB5B-7115-4D07-8115-A3E5DF6AB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075" y="1519238"/>
            <a:ext cx="13398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A21CFB4-1D76-9D9C-7652-774F9C88EC0D}"/>
              </a:ext>
            </a:extLst>
          </p:cNvPr>
          <p:cNvSpPr txBox="1"/>
          <p:nvPr/>
        </p:nvSpPr>
        <p:spPr>
          <a:xfrm>
            <a:off x="2698750" y="4183063"/>
            <a:ext cx="1725613" cy="708025"/>
          </a:xfrm>
          <a:prstGeom prst="rect">
            <a:avLst/>
          </a:prstGeom>
          <a:noFill/>
        </p:spPr>
        <p:txBody>
          <a:bodyPr wrap="none">
            <a:spAutoFit/>
          </a:bodyPr>
          <a:lstStyle/>
          <a:p>
            <a:pPr>
              <a:defRPr/>
            </a:pPr>
            <a:r>
              <a:rPr lang="en-GB" sz="2000" dirty="0">
                <a:latin typeface="+mn-lt"/>
              </a:rPr>
              <a:t>Carl Friedrich</a:t>
            </a:r>
          </a:p>
          <a:p>
            <a:pPr>
              <a:defRPr/>
            </a:pPr>
            <a:r>
              <a:rPr lang="en-GB" sz="2000" dirty="0">
                <a:latin typeface="+mn-lt"/>
              </a:rPr>
              <a:t>1867 - 1952</a:t>
            </a:r>
          </a:p>
        </p:txBody>
      </p:sp>
      <p:sp>
        <p:nvSpPr>
          <p:cNvPr id="18" name="TextBox 17">
            <a:extLst>
              <a:ext uri="{FF2B5EF4-FFF2-40B4-BE49-F238E27FC236}">
                <a16:creationId xmlns:a16="http://schemas.microsoft.com/office/drawing/2014/main" id="{259B09D8-8C31-AD3C-CC7A-6A6968E959A9}"/>
              </a:ext>
            </a:extLst>
          </p:cNvPr>
          <p:cNvSpPr txBox="1"/>
          <p:nvPr/>
        </p:nvSpPr>
        <p:spPr>
          <a:xfrm>
            <a:off x="671513" y="4908550"/>
            <a:ext cx="7877175" cy="1384300"/>
          </a:xfrm>
          <a:prstGeom prst="rect">
            <a:avLst/>
          </a:prstGeom>
          <a:noFill/>
        </p:spPr>
        <p:txBody>
          <a:bodyPr>
            <a:spAutoFit/>
          </a:bodyPr>
          <a:lstStyle/>
          <a:p>
            <a:pPr>
              <a:defRPr/>
            </a:pPr>
            <a:r>
              <a:rPr lang="en-GB" sz="1400" dirty="0">
                <a:latin typeface="+mn-lt"/>
              </a:rPr>
              <a:t>All sons were born in Marienburg, Westpreu</a:t>
            </a:r>
            <a:r>
              <a:rPr lang="de-DE" sz="1400" dirty="0" err="1">
                <a:latin typeface="+mn-lt"/>
              </a:rPr>
              <a:t>ßen</a:t>
            </a:r>
            <a:r>
              <a:rPr lang="en-GB" sz="1400" dirty="0">
                <a:latin typeface="+mn-lt"/>
              </a:rPr>
              <a:t>/</a:t>
            </a:r>
            <a:r>
              <a:rPr lang="en-GB" sz="1400" dirty="0" err="1">
                <a:latin typeface="+mn-lt"/>
              </a:rPr>
              <a:t>Malborg</a:t>
            </a:r>
            <a:r>
              <a:rPr lang="en-GB" sz="1400" dirty="0">
                <a:latin typeface="+mn-lt"/>
              </a:rPr>
              <a:t>, Poland.</a:t>
            </a:r>
          </a:p>
          <a:p>
            <a:pPr>
              <a:defRPr/>
            </a:pPr>
            <a:endParaRPr lang="en-GB" sz="1400" dirty="0">
              <a:latin typeface="+mn-lt"/>
            </a:endParaRPr>
          </a:p>
          <a:p>
            <a:pPr>
              <a:defRPr/>
            </a:pPr>
            <a:r>
              <a:rPr lang="en-GB" sz="1400" dirty="0">
                <a:latin typeface="+mn-lt"/>
              </a:rPr>
              <a:t>Paul married Marianne Polzin, from </a:t>
            </a:r>
            <a:r>
              <a:rPr lang="en-GB" sz="1400" dirty="0" err="1">
                <a:latin typeface="+mn-lt"/>
              </a:rPr>
              <a:t>Schetzingen,Westpreu</a:t>
            </a:r>
            <a:r>
              <a:rPr lang="de-DE" sz="1400" dirty="0" err="1">
                <a:latin typeface="+mn-lt"/>
              </a:rPr>
              <a:t>ßen</a:t>
            </a:r>
            <a:r>
              <a:rPr lang="de-DE" sz="1400" dirty="0">
                <a:latin typeface="+mn-lt"/>
              </a:rPr>
              <a:t>/ </a:t>
            </a:r>
            <a:r>
              <a:rPr lang="de-DE" sz="1400" dirty="0" err="1">
                <a:latin typeface="+mn-lt"/>
              </a:rPr>
              <a:t>Wszedien</a:t>
            </a:r>
            <a:r>
              <a:rPr lang="de-DE" sz="1400" dirty="0">
                <a:latin typeface="+mn-lt"/>
              </a:rPr>
              <a:t>,</a:t>
            </a:r>
            <a:r>
              <a:rPr lang="en-GB" sz="1400" dirty="0">
                <a:latin typeface="+mn-lt"/>
              </a:rPr>
              <a:t>Poland, who did not speak German, in 1897. The couple moved to Seehausen in Saxony-Anhalt, Germany, shortly after the wedding; the wedding was in May, and in August of the same year, their first child, Hedwig, was born in Seehausen.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a:extLst>
              <a:ext uri="{FF2B5EF4-FFF2-40B4-BE49-F238E27FC236}">
                <a16:creationId xmlns:a16="http://schemas.microsoft.com/office/drawing/2014/main" id="{24F27887-9961-EB5A-CB57-70CC92528628}"/>
              </a:ext>
            </a:extLst>
          </p:cNvPr>
          <p:cNvSpPr>
            <a:spLocks noGrp="1"/>
          </p:cNvSpPr>
          <p:nvPr>
            <p:ph type="dt" sz="quarter" idx="10"/>
          </p:nvPr>
        </p:nvSpPr>
        <p:spPr/>
        <p:txBody>
          <a:bodyPr/>
          <a:lstStyle/>
          <a:p>
            <a:pPr>
              <a:defRPr/>
            </a:pPr>
            <a:fld id="{A1623FD6-CEE8-4CEF-9EC2-ABC640918257}" type="datetime1">
              <a:rPr lang="en-GB" altLang="de-DE"/>
              <a:pPr>
                <a:defRPr/>
              </a:pPr>
              <a:t>24/07/2025</a:t>
            </a:fld>
            <a:endParaRPr lang="en-GB" altLang="de-DE"/>
          </a:p>
        </p:txBody>
      </p:sp>
      <p:sp>
        <p:nvSpPr>
          <p:cNvPr id="27651" name="Foliennummernplatzhalter 5">
            <a:extLst>
              <a:ext uri="{FF2B5EF4-FFF2-40B4-BE49-F238E27FC236}">
                <a16:creationId xmlns:a16="http://schemas.microsoft.com/office/drawing/2014/main" id="{9CE169CF-7D23-A69B-2D9B-DEB84A6672D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BA1CDA8D-078B-4647-979C-0F803F9F7CD6}" type="slidenum">
              <a:rPr lang="en-GB" altLang="de-DE" sz="1400" smtClean="0"/>
              <a:pPr>
                <a:spcBef>
                  <a:spcPct val="0"/>
                </a:spcBef>
                <a:buClrTx/>
                <a:buSzTx/>
                <a:buFontTx/>
                <a:buNone/>
              </a:pPr>
              <a:t>19</a:t>
            </a:fld>
            <a:endParaRPr lang="en-GB" altLang="de-DE" sz="1400"/>
          </a:p>
        </p:txBody>
      </p:sp>
      <p:sp>
        <p:nvSpPr>
          <p:cNvPr id="27652" name="Rectangle 10">
            <a:extLst>
              <a:ext uri="{FF2B5EF4-FFF2-40B4-BE49-F238E27FC236}">
                <a16:creationId xmlns:a16="http://schemas.microsoft.com/office/drawing/2014/main" id="{A28063F0-224A-1DB3-DF96-73EA41CE8C39}"/>
              </a:ext>
            </a:extLst>
          </p:cNvPr>
          <p:cNvSpPr>
            <a:spLocks noGrp="1" noChangeArrowheads="1"/>
          </p:cNvSpPr>
          <p:nvPr>
            <p:ph type="title"/>
          </p:nvPr>
        </p:nvSpPr>
        <p:spPr>
          <a:xfrm>
            <a:off x="3633788" y="492125"/>
            <a:ext cx="5281612" cy="1143000"/>
          </a:xfrm>
        </p:spPr>
        <p:txBody>
          <a:bodyPr/>
          <a:lstStyle/>
          <a:p>
            <a:pPr eaLnBrk="1" hangingPunct="1"/>
            <a:r>
              <a:rPr lang="en-GB" altLang="de-DE"/>
              <a:t>My great-grandfather</a:t>
            </a:r>
          </a:p>
        </p:txBody>
      </p:sp>
      <p:pic>
        <p:nvPicPr>
          <p:cNvPr id="27653" name="Picture 11">
            <a:extLst>
              <a:ext uri="{FF2B5EF4-FFF2-40B4-BE49-F238E27FC236}">
                <a16:creationId xmlns:a16="http://schemas.microsoft.com/office/drawing/2014/main" id="{B7C99FDB-322F-D336-BF2B-544496114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075" y="1579563"/>
            <a:ext cx="30607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2" descr="D:\My Documents\History-pics\2.jpg">
            <a:extLst>
              <a:ext uri="{FF2B5EF4-FFF2-40B4-BE49-F238E27FC236}">
                <a16:creationId xmlns:a16="http://schemas.microsoft.com/office/drawing/2014/main" id="{2BDE1369-1C68-F634-8022-599ECF2DD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4775"/>
            <a:ext cx="37401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3">
            <a:extLst>
              <a:ext uri="{FF2B5EF4-FFF2-40B4-BE49-F238E27FC236}">
                <a16:creationId xmlns:a16="http://schemas.microsoft.com/office/drawing/2014/main" id="{F1551544-77E8-3920-9E7E-9C5DF3AA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629025"/>
            <a:ext cx="3760787"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FC28EB-9437-CD42-A238-6B53232234A9}"/>
              </a:ext>
            </a:extLst>
          </p:cNvPr>
          <p:cNvSpPr txBox="1"/>
          <p:nvPr/>
        </p:nvSpPr>
        <p:spPr>
          <a:xfrm>
            <a:off x="684213" y="1598613"/>
            <a:ext cx="5011737" cy="923925"/>
          </a:xfrm>
          <a:prstGeom prst="rect">
            <a:avLst/>
          </a:prstGeom>
          <a:noFill/>
        </p:spPr>
        <p:txBody>
          <a:bodyPr>
            <a:spAutoFit/>
          </a:bodyPr>
          <a:lstStyle/>
          <a:p>
            <a:pPr>
              <a:defRPr/>
            </a:pPr>
            <a:r>
              <a:rPr lang="en-GB" sz="1800" dirty="0">
                <a:latin typeface="+mn-lt"/>
              </a:rPr>
              <a:t>* 1867 – Marienburg, </a:t>
            </a:r>
            <a:r>
              <a:rPr lang="en-GB" sz="1800" dirty="0" err="1">
                <a:latin typeface="+mn-lt"/>
              </a:rPr>
              <a:t>Westpeußen</a:t>
            </a:r>
            <a:r>
              <a:rPr lang="en-GB" sz="1800" dirty="0">
                <a:latin typeface="+mn-lt"/>
              </a:rPr>
              <a:t>/ </a:t>
            </a:r>
          </a:p>
          <a:p>
            <a:pPr>
              <a:defRPr/>
            </a:pPr>
            <a:r>
              <a:rPr lang="en-GB" sz="1800" dirty="0">
                <a:latin typeface="+mn-lt"/>
              </a:rPr>
              <a:t>               </a:t>
            </a:r>
            <a:r>
              <a:rPr lang="en-GB" sz="1800" dirty="0" err="1">
                <a:latin typeface="+mn-lt"/>
              </a:rPr>
              <a:t>Malborg</a:t>
            </a:r>
            <a:r>
              <a:rPr lang="en-GB" sz="1800" dirty="0">
                <a:latin typeface="+mn-lt"/>
              </a:rPr>
              <a:t>, Poland</a:t>
            </a:r>
            <a:br>
              <a:rPr lang="en-GB" sz="1800" dirty="0">
                <a:latin typeface="+mn-lt"/>
              </a:rPr>
            </a:br>
            <a:r>
              <a:rPr lang="en-GB" sz="1800" dirty="0">
                <a:latin typeface="+mn-lt"/>
              </a:rPr>
              <a:t>✝ 1952  - Lingen/Germany</a:t>
            </a: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A5CAB5BD-8DB3-9DE7-944F-3B7610891AC8}"/>
              </a:ext>
            </a:extLst>
          </p:cNvPr>
          <p:cNvSpPr>
            <a:spLocks noGrp="1" noChangeArrowheads="1"/>
          </p:cNvSpPr>
          <p:nvPr>
            <p:ph type="title"/>
          </p:nvPr>
        </p:nvSpPr>
        <p:spPr/>
        <p:txBody>
          <a:bodyPr/>
          <a:lstStyle/>
          <a:p>
            <a:r>
              <a:rPr lang="en-GB" altLang="en-US"/>
              <a:t>Christoph Schwarz</a:t>
            </a:r>
          </a:p>
        </p:txBody>
      </p:sp>
      <p:sp>
        <p:nvSpPr>
          <p:cNvPr id="4" name="Date Placeholder 3">
            <a:extLst>
              <a:ext uri="{FF2B5EF4-FFF2-40B4-BE49-F238E27FC236}">
                <a16:creationId xmlns:a16="http://schemas.microsoft.com/office/drawing/2014/main" id="{9BD01FD4-FA42-E63A-65FF-54C222FDD921}"/>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7172" name="Slide Number Placeholder 4">
            <a:extLst>
              <a:ext uri="{FF2B5EF4-FFF2-40B4-BE49-F238E27FC236}">
                <a16:creationId xmlns:a16="http://schemas.microsoft.com/office/drawing/2014/main" id="{CCD43773-924E-09C5-1901-F771B01AAD3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B664B4D4-F239-4720-8721-3B3DE0D19EB0}" type="slidenum">
              <a:rPr lang="en-GB" altLang="de-DE" sz="1400" smtClean="0"/>
              <a:pPr>
                <a:spcBef>
                  <a:spcPct val="0"/>
                </a:spcBef>
                <a:buClrTx/>
                <a:buSzTx/>
                <a:buFontTx/>
                <a:buNone/>
              </a:pPr>
              <a:t>2</a:t>
            </a:fld>
            <a:endParaRPr lang="en-GB" altLang="de-DE" sz="1400"/>
          </a:p>
        </p:txBody>
      </p:sp>
      <p:sp>
        <p:nvSpPr>
          <p:cNvPr id="8" name="TextBox 7">
            <a:extLst>
              <a:ext uri="{FF2B5EF4-FFF2-40B4-BE49-F238E27FC236}">
                <a16:creationId xmlns:a16="http://schemas.microsoft.com/office/drawing/2014/main" id="{523C3732-B0DF-66D3-EE10-DED25C4D2A75}"/>
              </a:ext>
            </a:extLst>
          </p:cNvPr>
          <p:cNvSpPr txBox="1"/>
          <p:nvPr/>
        </p:nvSpPr>
        <p:spPr>
          <a:xfrm>
            <a:off x="468313" y="1943100"/>
            <a:ext cx="4103687" cy="1846263"/>
          </a:xfrm>
          <a:prstGeom prst="rect">
            <a:avLst/>
          </a:prstGeom>
          <a:noFill/>
        </p:spPr>
        <p:txBody>
          <a:bodyPr>
            <a:spAutoFit/>
          </a:bodyPr>
          <a:lstStyle/>
          <a:p>
            <a:pPr>
              <a:defRPr/>
            </a:pPr>
            <a:r>
              <a:rPr lang="en-GB" sz="1800" dirty="0">
                <a:latin typeface="+mn-lt"/>
              </a:rPr>
              <a:t>* Around</a:t>
            </a:r>
            <a:r>
              <a:rPr lang="en-GB" dirty="0">
                <a:latin typeface="+mn-lt"/>
              </a:rPr>
              <a:t> </a:t>
            </a:r>
            <a:r>
              <a:rPr lang="en-GB" sz="1800" dirty="0">
                <a:latin typeface="+mn-lt"/>
              </a:rPr>
              <a:t>1800 - Memel, </a:t>
            </a:r>
            <a:r>
              <a:rPr lang="en-GB" sz="1800" dirty="0" err="1">
                <a:latin typeface="+mn-lt"/>
              </a:rPr>
              <a:t>Ostpreußen</a:t>
            </a:r>
            <a:r>
              <a:rPr lang="en-GB" sz="1800" dirty="0">
                <a:latin typeface="+mn-lt"/>
              </a:rPr>
              <a:t>/</a:t>
            </a:r>
          </a:p>
          <a:p>
            <a:pPr>
              <a:defRPr/>
            </a:pPr>
            <a:r>
              <a:rPr lang="en-GB" sz="1800" dirty="0">
                <a:latin typeface="+mn-lt"/>
              </a:rPr>
              <a:t>                          Klaipeda, Lithuania</a:t>
            </a:r>
          </a:p>
          <a:p>
            <a:pPr>
              <a:defRPr/>
            </a:pPr>
            <a:endParaRPr lang="en-GB" sz="1800" dirty="0">
              <a:latin typeface="+mn-lt"/>
            </a:endParaRPr>
          </a:p>
          <a:p>
            <a:pPr>
              <a:defRPr/>
            </a:pPr>
            <a:r>
              <a:rPr lang="en-GB" sz="1800" dirty="0">
                <a:latin typeface="+mn-lt"/>
              </a:rPr>
              <a:t>Louise Kohn</a:t>
            </a:r>
          </a:p>
          <a:p>
            <a:pPr>
              <a:defRPr/>
            </a:pPr>
            <a:r>
              <a:rPr lang="en-GB" sz="1800" dirty="0">
                <a:latin typeface="+mn-lt"/>
              </a:rPr>
              <a:t>* 1805 – Memel, </a:t>
            </a:r>
            <a:r>
              <a:rPr lang="en-GB" sz="1800" dirty="0" err="1">
                <a:latin typeface="+mn-lt"/>
              </a:rPr>
              <a:t>Ostpreußen</a:t>
            </a:r>
            <a:r>
              <a:rPr lang="en-GB" sz="1800" dirty="0">
                <a:latin typeface="+mn-lt"/>
              </a:rPr>
              <a:t>/</a:t>
            </a:r>
          </a:p>
          <a:p>
            <a:pPr>
              <a:defRPr/>
            </a:pPr>
            <a:r>
              <a:rPr lang="en-GB" sz="1800" dirty="0">
                <a:latin typeface="+mn-lt"/>
              </a:rPr>
              <a:t>               Klaipeda, Lithuania</a:t>
            </a:r>
            <a:endParaRPr lang="en-GB" sz="1400" dirty="0">
              <a:solidFill>
                <a:srgbClr val="202122"/>
              </a:solidFill>
              <a:latin typeface="Arial" panose="020B0604020202020204" pitchFamily="34" charset="0"/>
            </a:endParaRPr>
          </a:p>
        </p:txBody>
      </p:sp>
      <p:pic>
        <p:nvPicPr>
          <p:cNvPr id="7174" name="Picture 6" descr="A map of europe with different colored countries/regions&#10;&#10;Description automatically generated">
            <a:extLst>
              <a:ext uri="{FF2B5EF4-FFF2-40B4-BE49-F238E27FC236}">
                <a16:creationId xmlns:a16="http://schemas.microsoft.com/office/drawing/2014/main" id="{600148F4-861C-4962-42B5-CC3E8E88E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2205038"/>
            <a:ext cx="203517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A water canal with a building in the background&#10;&#10;Description automatically generated with medium confidence">
            <a:extLst>
              <a:ext uri="{FF2B5EF4-FFF2-40B4-BE49-F238E27FC236}">
                <a16:creationId xmlns:a16="http://schemas.microsoft.com/office/drawing/2014/main" id="{26E2B935-53CB-7C1C-02C8-AC642E686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49725"/>
            <a:ext cx="20351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1" descr="A group of boats in a harbor&#10;&#10;Description automatically generated">
            <a:extLst>
              <a:ext uri="{FF2B5EF4-FFF2-40B4-BE49-F238E27FC236}">
                <a16:creationId xmlns:a16="http://schemas.microsoft.com/office/drawing/2014/main" id="{151927E6-7FF0-41C6-5931-0E8FA53F6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4149725"/>
            <a:ext cx="21050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3" descr="A boat on the water&#10;&#10;Description automatically generated">
            <a:extLst>
              <a:ext uri="{FF2B5EF4-FFF2-40B4-BE49-F238E27FC236}">
                <a16:creationId xmlns:a16="http://schemas.microsoft.com/office/drawing/2014/main" id="{5633B897-112C-DB13-ACB4-31E704D06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4149725"/>
            <a:ext cx="203517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5" descr="A statue of a person holding a spear&#10;&#10;Description automatically generated">
            <a:extLst>
              <a:ext uri="{FF2B5EF4-FFF2-40B4-BE49-F238E27FC236}">
                <a16:creationId xmlns:a16="http://schemas.microsoft.com/office/drawing/2014/main" id="{35202F30-4AE9-63BC-AC0D-9F499FBBE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3313113"/>
            <a:ext cx="143668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7" descr="A bridge over water with a building and people walking&#10;&#10;Description automatically generated">
            <a:extLst>
              <a:ext uri="{FF2B5EF4-FFF2-40B4-BE49-F238E27FC236}">
                <a16:creationId xmlns:a16="http://schemas.microsoft.com/office/drawing/2014/main" id="{FB2F9EEC-2202-9443-77A2-E64B5CCCCC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2205038"/>
            <a:ext cx="1450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DF2C87E4-742E-25CA-D1A0-7A28808108DE}"/>
              </a:ext>
            </a:extLst>
          </p:cNvPr>
          <p:cNvSpPr txBox="1"/>
          <p:nvPr/>
        </p:nvSpPr>
        <p:spPr>
          <a:xfrm>
            <a:off x="5446713" y="3654425"/>
            <a:ext cx="1308100" cy="276225"/>
          </a:xfrm>
          <a:prstGeom prst="rect">
            <a:avLst/>
          </a:prstGeom>
          <a:noFill/>
        </p:spPr>
        <p:txBody>
          <a:bodyPr>
            <a:spAutoFit/>
          </a:bodyPr>
          <a:lstStyle/>
          <a:p>
            <a:pPr>
              <a:defRPr/>
            </a:pPr>
            <a:r>
              <a:rPr lang="de-DE" sz="1200" dirty="0" err="1">
                <a:solidFill>
                  <a:schemeClr val="bg1"/>
                </a:solidFill>
                <a:latin typeface="+mn-lt"/>
              </a:rPr>
              <a:t>Prussia</a:t>
            </a:r>
            <a:r>
              <a:rPr lang="de-DE" sz="1200" dirty="0">
                <a:solidFill>
                  <a:schemeClr val="bg1"/>
                </a:solidFill>
                <a:latin typeface="+mn-lt"/>
              </a:rPr>
              <a:t> in 1815</a:t>
            </a:r>
            <a:endParaRPr lang="en-GB" sz="1200" dirty="0">
              <a:solidFill>
                <a:schemeClr val="bg1"/>
              </a:solidFill>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descr="A screenshot of a computer&#10;&#10;Description automatically generated with low confidence">
            <a:extLst>
              <a:ext uri="{FF2B5EF4-FFF2-40B4-BE49-F238E27FC236}">
                <a16:creationId xmlns:a16="http://schemas.microsoft.com/office/drawing/2014/main" id="{6928C408-3C84-AD92-4D71-B827EE8ACE3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75300" y="104775"/>
            <a:ext cx="2870200" cy="6594475"/>
          </a:xfrm>
        </p:spPr>
      </p:pic>
      <p:sp>
        <p:nvSpPr>
          <p:cNvPr id="4" name="Date Placeholder 3">
            <a:extLst>
              <a:ext uri="{FF2B5EF4-FFF2-40B4-BE49-F238E27FC236}">
                <a16:creationId xmlns:a16="http://schemas.microsoft.com/office/drawing/2014/main" id="{0887B67F-292A-C85B-864E-2BD193EC1F05}"/>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29700" name="Slide Number Placeholder 4">
            <a:extLst>
              <a:ext uri="{FF2B5EF4-FFF2-40B4-BE49-F238E27FC236}">
                <a16:creationId xmlns:a16="http://schemas.microsoft.com/office/drawing/2014/main" id="{3C2171A1-7B5A-F335-CC7D-D702246FDF4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B7525AEB-95D4-4CC0-A0A6-94FDE049F014}" type="slidenum">
              <a:rPr lang="en-GB" altLang="de-DE" sz="1400" smtClean="0"/>
              <a:pPr>
                <a:spcBef>
                  <a:spcPct val="0"/>
                </a:spcBef>
                <a:buClrTx/>
                <a:buSzTx/>
                <a:buFontTx/>
                <a:buNone/>
              </a:pPr>
              <a:t>20</a:t>
            </a:fld>
            <a:endParaRPr lang="en-GB" altLang="de-DE" sz="1400"/>
          </a:p>
        </p:txBody>
      </p:sp>
      <p:sp>
        <p:nvSpPr>
          <p:cNvPr id="8" name="TextBox 7">
            <a:extLst>
              <a:ext uri="{FF2B5EF4-FFF2-40B4-BE49-F238E27FC236}">
                <a16:creationId xmlns:a16="http://schemas.microsoft.com/office/drawing/2014/main" id="{353919E4-0021-568F-70CE-9AFB3CFA3DB2}"/>
              </a:ext>
            </a:extLst>
          </p:cNvPr>
          <p:cNvSpPr txBox="1"/>
          <p:nvPr/>
        </p:nvSpPr>
        <p:spPr>
          <a:xfrm>
            <a:off x="611188" y="836613"/>
            <a:ext cx="4681537" cy="3140075"/>
          </a:xfrm>
          <a:prstGeom prst="rect">
            <a:avLst/>
          </a:prstGeom>
          <a:noFill/>
        </p:spPr>
        <p:txBody>
          <a:bodyPr>
            <a:spAutoFit/>
          </a:bodyPr>
          <a:lstStyle/>
          <a:p>
            <a:pPr>
              <a:defRPr/>
            </a:pPr>
            <a:r>
              <a:rPr lang="en-GB" sz="1800" dirty="0">
                <a:latin typeface="+mn-lt"/>
              </a:rPr>
              <a:t>Joined the Navy in 1883 at 16 as a “</a:t>
            </a:r>
            <a:r>
              <a:rPr lang="en-GB" sz="1800" dirty="0" err="1">
                <a:solidFill>
                  <a:schemeClr val="tx2">
                    <a:lumMod val="90000"/>
                  </a:schemeClr>
                </a:solidFill>
                <a:latin typeface="+mn-lt"/>
              </a:rPr>
              <a:t>Schiffsjunge</a:t>
            </a:r>
            <a:r>
              <a:rPr lang="en-GB" sz="1800" dirty="0">
                <a:latin typeface="+mn-lt"/>
              </a:rPr>
              <a:t>” and retired after 30 years of service shortly before the outbreak of WWI with a rank of “</a:t>
            </a:r>
            <a:r>
              <a:rPr lang="en-GB" sz="1800" dirty="0" err="1">
                <a:solidFill>
                  <a:srgbClr val="00B050"/>
                </a:solidFill>
                <a:latin typeface="+mn-lt"/>
              </a:rPr>
              <a:t>Oberdeckoffizier</a:t>
            </a:r>
            <a:r>
              <a:rPr lang="en-GB" sz="1800" dirty="0">
                <a:latin typeface="+mn-lt"/>
              </a:rPr>
              <a:t>”</a:t>
            </a:r>
          </a:p>
          <a:p>
            <a:pPr>
              <a:defRPr/>
            </a:pPr>
            <a:endParaRPr lang="en-GB" sz="1800" dirty="0">
              <a:latin typeface="+mn-lt"/>
            </a:endParaRPr>
          </a:p>
          <a:p>
            <a:pPr>
              <a:defRPr/>
            </a:pPr>
            <a:r>
              <a:rPr lang="en-GB" sz="1800" dirty="0">
                <a:latin typeface="+mn-lt"/>
              </a:rPr>
              <a:t>He was re-enlisted of the outbreak of the war and worked in the Navy offices in </a:t>
            </a:r>
            <a:r>
              <a:rPr lang="en-US" sz="1800" dirty="0">
                <a:latin typeface="+mn-lt"/>
              </a:rPr>
              <a:t>Wilhelmshaven on the North Sea, which served as the Navy's principal naval base, retiring after the war as “</a:t>
            </a:r>
            <a:r>
              <a:rPr lang="en-US" sz="1800" dirty="0" err="1">
                <a:solidFill>
                  <a:schemeClr val="bg2">
                    <a:lumMod val="20000"/>
                    <a:lumOff val="80000"/>
                  </a:schemeClr>
                </a:solidFill>
                <a:latin typeface="+mn-lt"/>
              </a:rPr>
              <a:t>Deckoffizier</a:t>
            </a:r>
            <a:r>
              <a:rPr lang="en-US" sz="1800" dirty="0">
                <a:solidFill>
                  <a:schemeClr val="bg2">
                    <a:lumMod val="20000"/>
                    <a:lumOff val="80000"/>
                  </a:schemeClr>
                </a:solidFill>
                <a:latin typeface="+mn-lt"/>
              </a:rPr>
              <a:t> </a:t>
            </a:r>
            <a:r>
              <a:rPr lang="en-US" sz="1800" dirty="0" err="1">
                <a:solidFill>
                  <a:schemeClr val="bg2">
                    <a:lumMod val="20000"/>
                    <a:lumOff val="80000"/>
                  </a:schemeClr>
                </a:solidFill>
                <a:latin typeface="+mn-lt"/>
              </a:rPr>
              <a:t>Leutnant</a:t>
            </a:r>
            <a:r>
              <a:rPr lang="en-US" sz="1800" dirty="0">
                <a:latin typeface="+mn-lt"/>
              </a:rPr>
              <a:t>”, a new rank created in 1916. </a:t>
            </a:r>
            <a:endParaRPr lang="en-GB" sz="1800" dirty="0"/>
          </a:p>
        </p:txBody>
      </p:sp>
      <p:pic>
        <p:nvPicPr>
          <p:cNvPr id="29702" name="Picture 9" descr="A person in a sailor suit&#10;&#10;Description automatically generated with low confidence">
            <a:extLst>
              <a:ext uri="{FF2B5EF4-FFF2-40B4-BE49-F238E27FC236}">
                <a16:creationId xmlns:a16="http://schemas.microsoft.com/office/drawing/2014/main" id="{8301C2F7-F3BF-6C72-E7CB-05F8AE581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4032250"/>
            <a:ext cx="8763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1" descr="A person with a beard&#10;&#10;Description automatically generated with medium confidence">
            <a:extLst>
              <a:ext uri="{FF2B5EF4-FFF2-40B4-BE49-F238E27FC236}">
                <a16:creationId xmlns:a16="http://schemas.microsoft.com/office/drawing/2014/main" id="{2DB0E868-CFE3-A341-F8D2-5CB655FF9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7925" y="4052888"/>
            <a:ext cx="12731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72430A2-1EFB-7F99-FC97-3C2CC75CA7EA}"/>
              </a:ext>
            </a:extLst>
          </p:cNvPr>
          <p:cNvSpPr txBox="1"/>
          <p:nvPr/>
        </p:nvSpPr>
        <p:spPr>
          <a:xfrm>
            <a:off x="623888" y="5651500"/>
            <a:ext cx="1531937" cy="369888"/>
          </a:xfrm>
          <a:prstGeom prst="rect">
            <a:avLst/>
          </a:prstGeom>
          <a:noFill/>
        </p:spPr>
        <p:txBody>
          <a:bodyPr wrap="none">
            <a:spAutoFit/>
          </a:bodyPr>
          <a:lstStyle/>
          <a:p>
            <a:pPr>
              <a:defRPr/>
            </a:pPr>
            <a:r>
              <a:rPr lang="en-GB" sz="1800" dirty="0" err="1">
                <a:solidFill>
                  <a:schemeClr val="tx2">
                    <a:lumMod val="75000"/>
                  </a:schemeClr>
                </a:solidFill>
                <a:latin typeface="+mn-lt"/>
              </a:rPr>
              <a:t>Obermatrose</a:t>
            </a:r>
            <a:endParaRPr lang="en-GB" sz="1800" dirty="0">
              <a:solidFill>
                <a:schemeClr val="tx2">
                  <a:lumMod val="75000"/>
                </a:schemeClr>
              </a:solidFill>
              <a:latin typeface="+mn-lt"/>
            </a:endParaRPr>
          </a:p>
        </p:txBody>
      </p:sp>
      <p:sp>
        <p:nvSpPr>
          <p:cNvPr id="2" name="Rectangle 1">
            <a:extLst>
              <a:ext uri="{FF2B5EF4-FFF2-40B4-BE49-F238E27FC236}">
                <a16:creationId xmlns:a16="http://schemas.microsoft.com/office/drawing/2014/main" id="{12812EC8-E24C-B17F-133F-176B5FAD0CDF}"/>
              </a:ext>
            </a:extLst>
          </p:cNvPr>
          <p:cNvSpPr/>
          <p:nvPr/>
        </p:nvSpPr>
        <p:spPr>
          <a:xfrm>
            <a:off x="7956550" y="1700213"/>
            <a:ext cx="431800" cy="144462"/>
          </a:xfrm>
          <a:prstGeom prst="rect">
            <a:avLst/>
          </a:prstGeom>
          <a:solidFill>
            <a:srgbClr val="800000">
              <a:alpha val="30196"/>
            </a:srgbClr>
          </a:solidFill>
        </p:spPr>
        <p:style>
          <a:lnRef idx="2">
            <a:schemeClr val="dk1">
              <a:shade val="15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14" name="TextBox 13">
            <a:extLst>
              <a:ext uri="{FF2B5EF4-FFF2-40B4-BE49-F238E27FC236}">
                <a16:creationId xmlns:a16="http://schemas.microsoft.com/office/drawing/2014/main" id="{8DEF9082-BB96-06AC-D398-2A888BB29A4C}"/>
              </a:ext>
            </a:extLst>
          </p:cNvPr>
          <p:cNvSpPr txBox="1"/>
          <p:nvPr/>
        </p:nvSpPr>
        <p:spPr>
          <a:xfrm>
            <a:off x="2317750" y="5651500"/>
            <a:ext cx="1863725" cy="369888"/>
          </a:xfrm>
          <a:prstGeom prst="rect">
            <a:avLst/>
          </a:prstGeom>
          <a:noFill/>
        </p:spPr>
        <p:txBody>
          <a:bodyPr wrap="none">
            <a:spAutoFit/>
          </a:bodyPr>
          <a:lstStyle/>
          <a:p>
            <a:pPr>
              <a:defRPr/>
            </a:pPr>
            <a:r>
              <a:rPr lang="en-GB" sz="1800" dirty="0" err="1">
                <a:solidFill>
                  <a:schemeClr val="tx1">
                    <a:lumMod val="95000"/>
                  </a:schemeClr>
                </a:solidFill>
                <a:latin typeface="+mn-lt"/>
              </a:rPr>
              <a:t>Bootsmaschinist</a:t>
            </a:r>
            <a:endParaRPr lang="en-GB" sz="1800" dirty="0">
              <a:solidFill>
                <a:schemeClr val="tx1">
                  <a:lumMod val="95000"/>
                </a:schemeClr>
              </a:solidFill>
              <a:latin typeface="+mn-lt"/>
            </a:endParaRPr>
          </a:p>
        </p:txBody>
      </p:sp>
      <p:sp>
        <p:nvSpPr>
          <p:cNvPr id="3" name="Rectangle 2">
            <a:extLst>
              <a:ext uri="{FF2B5EF4-FFF2-40B4-BE49-F238E27FC236}">
                <a16:creationId xmlns:a16="http://schemas.microsoft.com/office/drawing/2014/main" id="{8FE069D7-2C3C-CC81-72E8-381EEDEE1127}"/>
              </a:ext>
            </a:extLst>
          </p:cNvPr>
          <p:cNvSpPr/>
          <p:nvPr/>
        </p:nvSpPr>
        <p:spPr>
          <a:xfrm>
            <a:off x="6588125" y="3933825"/>
            <a:ext cx="422275" cy="119063"/>
          </a:xfrm>
          <a:prstGeom prst="rect">
            <a:avLst/>
          </a:prstGeom>
          <a:solidFill>
            <a:srgbClr val="00B05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a:extLst>
              <a:ext uri="{FF2B5EF4-FFF2-40B4-BE49-F238E27FC236}">
                <a16:creationId xmlns:a16="http://schemas.microsoft.com/office/drawing/2014/main" id="{433EF147-F1EC-7B50-3434-399F75F92404}"/>
              </a:ext>
            </a:extLst>
          </p:cNvPr>
          <p:cNvSpPr/>
          <p:nvPr/>
        </p:nvSpPr>
        <p:spPr>
          <a:xfrm>
            <a:off x="5940425" y="6218238"/>
            <a:ext cx="431800" cy="71437"/>
          </a:xfrm>
          <a:prstGeom prst="rect">
            <a:avLst/>
          </a:prstGeom>
          <a:solidFill>
            <a:srgbClr val="FFFF59">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 name="Straight Arrow Connector 6">
            <a:extLst>
              <a:ext uri="{FF2B5EF4-FFF2-40B4-BE49-F238E27FC236}">
                <a16:creationId xmlns:a16="http://schemas.microsoft.com/office/drawing/2014/main" id="{955C3243-13E5-39CD-C3AB-59304FE272F0}"/>
              </a:ext>
            </a:extLst>
          </p:cNvPr>
          <p:cNvCxnSpPr>
            <a:stCxn id="14" idx="3"/>
          </p:cNvCxnSpPr>
          <p:nvPr/>
        </p:nvCxnSpPr>
        <p:spPr>
          <a:xfrm flipV="1">
            <a:off x="4181475" y="4797425"/>
            <a:ext cx="2838450" cy="1039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9A2E992-0891-7158-1A52-7F54C8A63348}"/>
              </a:ext>
            </a:extLst>
          </p:cNvPr>
          <p:cNvCxnSpPr>
            <a:cxnSpLocks/>
          </p:cNvCxnSpPr>
          <p:nvPr/>
        </p:nvCxnSpPr>
        <p:spPr>
          <a:xfrm>
            <a:off x="1692275" y="6021388"/>
            <a:ext cx="4175125" cy="196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0231366-74EC-79AC-28B4-613CA48C16E9}"/>
              </a:ext>
            </a:extLst>
          </p:cNvPr>
          <p:cNvCxnSpPr>
            <a:cxnSpLocks/>
          </p:cNvCxnSpPr>
          <p:nvPr/>
        </p:nvCxnSpPr>
        <p:spPr>
          <a:xfrm flipV="1">
            <a:off x="4787900" y="1916113"/>
            <a:ext cx="3313113" cy="158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4F82D9-5DAD-9DEA-152F-0B111DC2E105}"/>
              </a:ext>
            </a:extLst>
          </p:cNvPr>
          <p:cNvCxnSpPr>
            <a:cxnSpLocks/>
          </p:cNvCxnSpPr>
          <p:nvPr/>
        </p:nvCxnSpPr>
        <p:spPr>
          <a:xfrm>
            <a:off x="4181475" y="1844675"/>
            <a:ext cx="2478088" cy="2016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C80492F-D21E-585F-07C0-DE42665E9955}"/>
              </a:ext>
            </a:extLst>
          </p:cNvPr>
          <p:cNvSpPr>
            <a:spLocks noGrp="1" noChangeArrowheads="1"/>
          </p:cNvSpPr>
          <p:nvPr>
            <p:ph type="title"/>
          </p:nvPr>
        </p:nvSpPr>
        <p:spPr>
          <a:xfrm>
            <a:off x="539750" y="609600"/>
            <a:ext cx="8375650" cy="1143000"/>
          </a:xfrm>
        </p:spPr>
        <p:txBody>
          <a:bodyPr/>
          <a:lstStyle/>
          <a:p>
            <a:r>
              <a:rPr lang="en-GB" altLang="en-US"/>
              <a:t>S.M.S. Beowulf</a:t>
            </a:r>
          </a:p>
        </p:txBody>
      </p:sp>
      <p:sp>
        <p:nvSpPr>
          <p:cNvPr id="31747" name="Content Placeholder 2">
            <a:extLst>
              <a:ext uri="{FF2B5EF4-FFF2-40B4-BE49-F238E27FC236}">
                <a16:creationId xmlns:a16="http://schemas.microsoft.com/office/drawing/2014/main" id="{BC7B5470-01B6-F3C9-3DD5-3844CA3B6C62}"/>
              </a:ext>
            </a:extLst>
          </p:cNvPr>
          <p:cNvSpPr>
            <a:spLocks noGrp="1" noChangeArrowheads="1"/>
          </p:cNvSpPr>
          <p:nvPr>
            <p:ph idx="1"/>
          </p:nvPr>
        </p:nvSpPr>
        <p:spPr>
          <a:xfrm>
            <a:off x="428625" y="4945063"/>
            <a:ext cx="8375650" cy="1303337"/>
          </a:xfrm>
        </p:spPr>
        <p:txBody>
          <a:bodyPr/>
          <a:lstStyle/>
          <a:p>
            <a:r>
              <a:rPr lang="en-GB" altLang="en-US"/>
              <a:t>K</a:t>
            </a:r>
            <a:r>
              <a:rPr lang="de-DE" altLang="en-US"/>
              <a:t>üstenpanzerschiff </a:t>
            </a:r>
            <a:r>
              <a:rPr lang="en-GB" altLang="en-US"/>
              <a:t>(</a:t>
            </a:r>
            <a:r>
              <a:rPr lang="de-DE" altLang="en-US"/>
              <a:t>1892 – 1921)</a:t>
            </a:r>
          </a:p>
          <a:p>
            <a:r>
              <a:rPr lang="en-GB" altLang="en-US" sz="1600"/>
              <a:t>20 Officers and 250 crew</a:t>
            </a:r>
          </a:p>
          <a:p>
            <a:r>
              <a:rPr lang="en-GB" altLang="en-US" sz="1600"/>
              <a:t>Albert Wilhelm Heinrich von Preußen was a younger brother of Wilhelm II., Grand Admiral and “Generalinspekteur der Kaiserlichen Marine”.</a:t>
            </a:r>
          </a:p>
        </p:txBody>
      </p:sp>
      <p:sp>
        <p:nvSpPr>
          <p:cNvPr id="4" name="Date Placeholder 3">
            <a:extLst>
              <a:ext uri="{FF2B5EF4-FFF2-40B4-BE49-F238E27FC236}">
                <a16:creationId xmlns:a16="http://schemas.microsoft.com/office/drawing/2014/main" id="{682D1499-1BAF-6D9F-F27A-843253D692DA}"/>
              </a:ext>
            </a:extLst>
          </p:cNvPr>
          <p:cNvSpPr>
            <a:spLocks noGrp="1"/>
          </p:cNvSpPr>
          <p:nvPr>
            <p:ph type="dt" sz="quarter" idx="10"/>
          </p:nvPr>
        </p:nvSpPr>
        <p:spPr/>
        <p:txBody>
          <a:bodyPr/>
          <a:lstStyle/>
          <a:p>
            <a:pPr>
              <a:defRPr/>
            </a:pPr>
            <a:fld id="{518552C9-A88F-493D-9101-5C9C8C267F1C}" type="datetime1">
              <a:rPr lang="en-GB" altLang="de-DE" smtClean="0"/>
              <a:pPr>
                <a:defRPr/>
              </a:pPr>
              <a:t>24/07/2025</a:t>
            </a:fld>
            <a:endParaRPr lang="en-GB" altLang="de-DE"/>
          </a:p>
        </p:txBody>
      </p:sp>
      <p:sp>
        <p:nvSpPr>
          <p:cNvPr id="31749" name="Slide Number Placeholder 4">
            <a:extLst>
              <a:ext uri="{FF2B5EF4-FFF2-40B4-BE49-F238E27FC236}">
                <a16:creationId xmlns:a16="http://schemas.microsoft.com/office/drawing/2014/main" id="{B132C638-7FD0-2601-DEF1-1E69641695F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933B681C-1F90-4DA0-B6ED-3E84D524F6F9}" type="slidenum">
              <a:rPr lang="en-GB" altLang="de-DE" sz="1400" smtClean="0"/>
              <a:pPr>
                <a:spcBef>
                  <a:spcPct val="0"/>
                </a:spcBef>
                <a:buClrTx/>
                <a:buSzTx/>
                <a:buFontTx/>
                <a:buNone/>
              </a:pPr>
              <a:t>21</a:t>
            </a:fld>
            <a:endParaRPr lang="en-GB" altLang="de-DE" sz="1400"/>
          </a:p>
        </p:txBody>
      </p:sp>
      <p:pic>
        <p:nvPicPr>
          <p:cNvPr id="31750" name="Picture 6" descr="A picture containing transport, outdoor, watercraft, ship&#10;&#10;Description automatically generated">
            <a:extLst>
              <a:ext uri="{FF2B5EF4-FFF2-40B4-BE49-F238E27FC236}">
                <a16:creationId xmlns:a16="http://schemas.microsoft.com/office/drawing/2014/main" id="{76CFF37C-4010-C326-20A2-EAEF78136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98625"/>
            <a:ext cx="500697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8" descr="A person in a military uniform&#10;&#10;Description automatically generated with medium confidence">
            <a:extLst>
              <a:ext uri="{FF2B5EF4-FFF2-40B4-BE49-F238E27FC236}">
                <a16:creationId xmlns:a16="http://schemas.microsoft.com/office/drawing/2014/main" id="{474D0C79-EF6D-09CC-6870-F43D06884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136525"/>
            <a:ext cx="2947987"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a:extLst>
              <a:ext uri="{FF2B5EF4-FFF2-40B4-BE49-F238E27FC236}">
                <a16:creationId xmlns:a16="http://schemas.microsoft.com/office/drawing/2014/main" id="{3D02C5D9-2546-839F-36FE-381EEDAEA505}"/>
              </a:ext>
            </a:extLst>
          </p:cNvPr>
          <p:cNvSpPr>
            <a:spLocks noGrp="1"/>
          </p:cNvSpPr>
          <p:nvPr>
            <p:ph type="dt" sz="quarter" idx="10"/>
          </p:nvPr>
        </p:nvSpPr>
        <p:spPr/>
        <p:txBody>
          <a:bodyPr/>
          <a:lstStyle/>
          <a:p>
            <a:pPr>
              <a:defRPr/>
            </a:pPr>
            <a:fld id="{DEAFC6DC-1806-4F68-B47E-BC8521815013}" type="datetime1">
              <a:rPr lang="en-GB" altLang="de-DE"/>
              <a:pPr>
                <a:defRPr/>
              </a:pPr>
              <a:t>24/07/2025</a:t>
            </a:fld>
            <a:endParaRPr lang="en-GB" altLang="de-DE"/>
          </a:p>
        </p:txBody>
      </p:sp>
      <p:sp>
        <p:nvSpPr>
          <p:cNvPr id="32771" name="Foliennummernplatzhalter 5">
            <a:extLst>
              <a:ext uri="{FF2B5EF4-FFF2-40B4-BE49-F238E27FC236}">
                <a16:creationId xmlns:a16="http://schemas.microsoft.com/office/drawing/2014/main" id="{F71CD49D-075C-C65B-6A2C-7E54D26D10F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BE818578-925D-4EB9-BDDF-A3D9CAD28A56}" type="slidenum">
              <a:rPr lang="en-GB" altLang="de-DE" sz="1400" smtClean="0"/>
              <a:pPr>
                <a:spcBef>
                  <a:spcPct val="0"/>
                </a:spcBef>
                <a:buClrTx/>
                <a:buSzTx/>
                <a:buFontTx/>
                <a:buNone/>
              </a:pPr>
              <a:t>22</a:t>
            </a:fld>
            <a:endParaRPr lang="en-GB" altLang="de-DE" sz="1400"/>
          </a:p>
        </p:txBody>
      </p:sp>
      <p:sp>
        <p:nvSpPr>
          <p:cNvPr id="32772" name="Rectangle 6">
            <a:extLst>
              <a:ext uri="{FF2B5EF4-FFF2-40B4-BE49-F238E27FC236}">
                <a16:creationId xmlns:a16="http://schemas.microsoft.com/office/drawing/2014/main" id="{5DDB47D2-6084-0419-3175-8F1E80C67C17}"/>
              </a:ext>
            </a:extLst>
          </p:cNvPr>
          <p:cNvSpPr>
            <a:spLocks noGrp="1" noChangeArrowheads="1"/>
          </p:cNvSpPr>
          <p:nvPr>
            <p:ph type="title"/>
          </p:nvPr>
        </p:nvSpPr>
        <p:spPr/>
        <p:txBody>
          <a:bodyPr/>
          <a:lstStyle/>
          <a:p>
            <a:pPr eaLnBrk="1" hangingPunct="1"/>
            <a:r>
              <a:rPr lang="en-GB" altLang="de-DE"/>
              <a:t>Social Background </a:t>
            </a:r>
          </a:p>
        </p:txBody>
      </p:sp>
      <p:pic>
        <p:nvPicPr>
          <p:cNvPr id="32773" name="Picture 9">
            <a:extLst>
              <a:ext uri="{FF2B5EF4-FFF2-40B4-BE49-F238E27FC236}">
                <a16:creationId xmlns:a16="http://schemas.microsoft.com/office/drawing/2014/main" id="{C684708E-D67C-3FFF-48F9-4E242C5D1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5867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a:extLst>
              <a:ext uri="{FF2B5EF4-FFF2-40B4-BE49-F238E27FC236}">
                <a16:creationId xmlns:a16="http://schemas.microsoft.com/office/drawing/2014/main" id="{09A256F7-B602-8D07-00D3-B4BCA3FEA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563" y="1447800"/>
            <a:ext cx="169227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a:extLst>
              <a:ext uri="{FF2B5EF4-FFF2-40B4-BE49-F238E27FC236}">
                <a16:creationId xmlns:a16="http://schemas.microsoft.com/office/drawing/2014/main" id="{1EAB6A17-5DE7-6A3E-5334-D0319813B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3962400"/>
            <a:ext cx="16097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nummernplatzhalter 5">
            <a:extLst>
              <a:ext uri="{FF2B5EF4-FFF2-40B4-BE49-F238E27FC236}">
                <a16:creationId xmlns:a16="http://schemas.microsoft.com/office/drawing/2014/main" id="{A899EEB7-B4C9-67F3-384E-781436E44A3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824254FF-F5F6-4F61-80A5-024D15BF45C3}" type="slidenum">
              <a:rPr lang="en-GB" altLang="de-DE" sz="1400" smtClean="0"/>
              <a:pPr>
                <a:spcBef>
                  <a:spcPct val="0"/>
                </a:spcBef>
                <a:buClrTx/>
                <a:buSzTx/>
                <a:buFontTx/>
                <a:buNone/>
              </a:pPr>
              <a:t>23</a:t>
            </a:fld>
            <a:endParaRPr lang="en-GB" altLang="de-DE" sz="1400"/>
          </a:p>
        </p:txBody>
      </p:sp>
      <p:sp>
        <p:nvSpPr>
          <p:cNvPr id="33795" name="Rectangle 6">
            <a:extLst>
              <a:ext uri="{FF2B5EF4-FFF2-40B4-BE49-F238E27FC236}">
                <a16:creationId xmlns:a16="http://schemas.microsoft.com/office/drawing/2014/main" id="{92F59A77-E211-79D6-08A2-F2848DC895CB}"/>
              </a:ext>
            </a:extLst>
          </p:cNvPr>
          <p:cNvSpPr>
            <a:spLocks noGrp="1" noChangeArrowheads="1"/>
          </p:cNvSpPr>
          <p:nvPr>
            <p:ph type="title"/>
          </p:nvPr>
        </p:nvSpPr>
        <p:spPr>
          <a:xfrm>
            <a:off x="971550" y="609600"/>
            <a:ext cx="7943850" cy="1143000"/>
          </a:xfrm>
        </p:spPr>
        <p:txBody>
          <a:bodyPr/>
          <a:lstStyle/>
          <a:p>
            <a:pPr eaLnBrk="1" hangingPunct="1"/>
            <a:r>
              <a:rPr lang="en-GB" altLang="de-DE"/>
              <a:t>Johanna Margarethe Kadenbach</a:t>
            </a:r>
          </a:p>
        </p:txBody>
      </p:sp>
      <p:pic>
        <p:nvPicPr>
          <p:cNvPr id="33796" name="Picture 2" descr="A person in a black dress&#10;&#10;AI-generated content may be incorrect.">
            <a:extLst>
              <a:ext uri="{FF2B5EF4-FFF2-40B4-BE49-F238E27FC236}">
                <a16:creationId xmlns:a16="http://schemas.microsoft.com/office/drawing/2014/main" id="{5D84EC21-C052-C857-5534-6DF43225D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5" y="1760538"/>
            <a:ext cx="1779588"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A person in a blue uniform&#10;&#10;AI-generated content may be incorrect.">
            <a:extLst>
              <a:ext uri="{FF2B5EF4-FFF2-40B4-BE49-F238E27FC236}">
                <a16:creationId xmlns:a16="http://schemas.microsoft.com/office/drawing/2014/main" id="{D275397D-DFB2-BDC2-5060-2C308EBFB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3357563"/>
            <a:ext cx="15589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A person and person with children&#10;&#10;AI-generated content may be incorrect.">
            <a:extLst>
              <a:ext uri="{FF2B5EF4-FFF2-40B4-BE49-F238E27FC236}">
                <a16:creationId xmlns:a16="http://schemas.microsoft.com/office/drawing/2014/main" id="{9ABEA894-B22B-1CBC-BBE0-663911B75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3357563"/>
            <a:ext cx="126523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A person in a black dress&#10;&#10;AI-generated content may be incorrect.">
            <a:extLst>
              <a:ext uri="{FF2B5EF4-FFF2-40B4-BE49-F238E27FC236}">
                <a16:creationId xmlns:a16="http://schemas.microsoft.com/office/drawing/2014/main" id="{3E65E360-6FD4-5B64-461E-BEA4A4683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5080000"/>
            <a:ext cx="135096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A group of people posing for a photo&#10;&#10;AI-generated content may be incorrect.">
            <a:extLst>
              <a:ext uri="{FF2B5EF4-FFF2-40B4-BE49-F238E27FC236}">
                <a16:creationId xmlns:a16="http://schemas.microsoft.com/office/drawing/2014/main" id="{CB471252-EC1F-EFC3-87D4-CB17B2F84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850" y="5094288"/>
            <a:ext cx="1498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82F25C9-8CE6-5D5B-A613-0D9A3AF81378}"/>
              </a:ext>
            </a:extLst>
          </p:cNvPr>
          <p:cNvSpPr txBox="1"/>
          <p:nvPr/>
        </p:nvSpPr>
        <p:spPr>
          <a:xfrm>
            <a:off x="755650" y="1557338"/>
            <a:ext cx="3024188" cy="646112"/>
          </a:xfrm>
          <a:prstGeom prst="rect">
            <a:avLst/>
          </a:prstGeom>
          <a:noFill/>
        </p:spPr>
        <p:txBody>
          <a:bodyPr>
            <a:spAutoFit/>
          </a:bodyPr>
          <a:lstStyle/>
          <a:p>
            <a:pPr>
              <a:defRPr/>
            </a:pPr>
            <a:r>
              <a:rPr lang="en-GB" sz="1800" dirty="0">
                <a:latin typeface="+mn-lt"/>
              </a:rPr>
              <a:t>* 1874 – Leipzig/ Germany</a:t>
            </a:r>
            <a:br>
              <a:rPr lang="en-GB" sz="1800" dirty="0">
                <a:latin typeface="+mn-lt"/>
              </a:rPr>
            </a:br>
            <a:r>
              <a:rPr lang="en-GB" sz="1800" dirty="0">
                <a:latin typeface="+mn-lt"/>
              </a:rPr>
              <a:t>✝ 1944  - Varel/Germany</a:t>
            </a:r>
          </a:p>
        </p:txBody>
      </p:sp>
      <p:pic>
        <p:nvPicPr>
          <p:cNvPr id="33802" name="Picture 14" descr="A person with blonde hair&#10;&#10;AI-generated content may be incorrect.">
            <a:extLst>
              <a:ext uri="{FF2B5EF4-FFF2-40B4-BE49-F238E27FC236}">
                <a16:creationId xmlns:a16="http://schemas.microsoft.com/office/drawing/2014/main" id="{2D692CB5-4E97-9C7E-B48B-1004CC069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813" y="4232275"/>
            <a:ext cx="17653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6" descr="A person in a oval frame&#10;&#10;AI-generated content may be incorrect.">
            <a:extLst>
              <a:ext uri="{FF2B5EF4-FFF2-40B4-BE49-F238E27FC236}">
                <a16:creationId xmlns:a16="http://schemas.microsoft.com/office/drawing/2014/main" id="{F1E35B8C-14B1-4D2B-497F-A7E3CF824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1746250"/>
            <a:ext cx="3424238"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D26342A-EA4F-7C1E-7609-0456A55ED51A}"/>
              </a:ext>
            </a:extLst>
          </p:cNvPr>
          <p:cNvSpPr>
            <a:spLocks noGrp="1"/>
          </p:cNvSpPr>
          <p:nvPr>
            <p:ph type="dt" sz="quarter" idx="10"/>
          </p:nvPr>
        </p:nvSpPr>
        <p:spPr/>
        <p:txBody>
          <a:bodyPr/>
          <a:lstStyle/>
          <a:p>
            <a:pPr>
              <a:defRPr/>
            </a:pPr>
            <a:fld id="{2796516C-BA58-42C1-8A11-517EB8EFDCE9}" type="datetime1">
              <a:rPr lang="en-GB" altLang="de-DE"/>
              <a:pPr>
                <a:defRPr/>
              </a:pPr>
              <a:t>24/07/2025</a:t>
            </a:fld>
            <a:endParaRPr lang="en-GB" altLang="de-DE"/>
          </a:p>
        </p:txBody>
      </p:sp>
      <p:sp>
        <p:nvSpPr>
          <p:cNvPr id="34819" name="Foliennummernplatzhalter 5">
            <a:extLst>
              <a:ext uri="{FF2B5EF4-FFF2-40B4-BE49-F238E27FC236}">
                <a16:creationId xmlns:a16="http://schemas.microsoft.com/office/drawing/2014/main" id="{25522049-A14A-AD7D-359E-EE0D2475ACA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93E0964D-06F2-4147-8157-D20AA4974296}" type="slidenum">
              <a:rPr lang="en-GB" altLang="de-DE" sz="1400" smtClean="0"/>
              <a:pPr>
                <a:spcBef>
                  <a:spcPct val="0"/>
                </a:spcBef>
                <a:buClrTx/>
                <a:buSzTx/>
                <a:buFontTx/>
                <a:buNone/>
              </a:pPr>
              <a:t>24</a:t>
            </a:fld>
            <a:endParaRPr lang="en-GB" altLang="de-DE" sz="1400"/>
          </a:p>
        </p:txBody>
      </p:sp>
      <p:sp>
        <p:nvSpPr>
          <p:cNvPr id="34820" name="Rectangle 6">
            <a:extLst>
              <a:ext uri="{FF2B5EF4-FFF2-40B4-BE49-F238E27FC236}">
                <a16:creationId xmlns:a16="http://schemas.microsoft.com/office/drawing/2014/main" id="{D1DCF752-BFF0-DB40-DD18-62D181AC7A82}"/>
              </a:ext>
            </a:extLst>
          </p:cNvPr>
          <p:cNvSpPr>
            <a:spLocks noGrp="1" noChangeArrowheads="1"/>
          </p:cNvSpPr>
          <p:nvPr>
            <p:ph type="title"/>
          </p:nvPr>
        </p:nvSpPr>
        <p:spPr/>
        <p:txBody>
          <a:bodyPr/>
          <a:lstStyle/>
          <a:p>
            <a:pPr eaLnBrk="1" hangingPunct="1"/>
            <a:r>
              <a:rPr lang="en-GB" altLang="de-DE"/>
              <a:t>My grandfather</a:t>
            </a:r>
          </a:p>
        </p:txBody>
      </p:sp>
      <p:pic>
        <p:nvPicPr>
          <p:cNvPr id="34821" name="Picture 9" descr="D:\My Documents\History-pics\31.jpg">
            <a:extLst>
              <a:ext uri="{FF2B5EF4-FFF2-40B4-BE49-F238E27FC236}">
                <a16:creationId xmlns:a16="http://schemas.microsoft.com/office/drawing/2014/main" id="{4EFA8B3F-5E5C-7BF5-DB4F-17C0DEAC5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25588"/>
            <a:ext cx="367823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AB45132-3001-39C7-28B0-1006C6D27735}"/>
              </a:ext>
            </a:extLst>
          </p:cNvPr>
          <p:cNvSpPr txBox="1"/>
          <p:nvPr/>
        </p:nvSpPr>
        <p:spPr>
          <a:xfrm>
            <a:off x="806450" y="1916113"/>
            <a:ext cx="3746500" cy="1201737"/>
          </a:xfrm>
          <a:prstGeom prst="rect">
            <a:avLst/>
          </a:prstGeom>
          <a:noFill/>
        </p:spPr>
        <p:txBody>
          <a:bodyPr wrap="none">
            <a:spAutoFit/>
          </a:bodyPr>
          <a:lstStyle/>
          <a:p>
            <a:pPr>
              <a:defRPr/>
            </a:pPr>
            <a:r>
              <a:rPr lang="en-GB" dirty="0">
                <a:latin typeface="+mn-lt"/>
              </a:rPr>
              <a:t>Friedrich Johann Schwarz</a:t>
            </a:r>
          </a:p>
          <a:p>
            <a:pPr>
              <a:defRPr/>
            </a:pPr>
            <a:r>
              <a:rPr lang="en-GB" dirty="0">
                <a:latin typeface="+mn-lt"/>
              </a:rPr>
              <a:t>* 1902 - Wilhelmshaven</a:t>
            </a:r>
          </a:p>
          <a:p>
            <a:pPr>
              <a:defRPr/>
            </a:pPr>
            <a:r>
              <a:rPr lang="en-GB" dirty="0">
                <a:latin typeface="+mn-lt"/>
              </a:rPr>
              <a:t>✝ 1987 - Bad </a:t>
            </a:r>
            <a:r>
              <a:rPr lang="en-GB" dirty="0" err="1">
                <a:latin typeface="+mn-lt"/>
              </a:rPr>
              <a:t>Bentheim</a:t>
            </a:r>
            <a:endParaRPr lang="en-GB" dirty="0">
              <a:latin typeface="+mn-lt"/>
            </a:endParaRPr>
          </a:p>
        </p:txBody>
      </p:sp>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6787641-A535-6946-74F6-BFF5DAA83CBA}"/>
              </a:ext>
            </a:extLst>
          </p:cNvPr>
          <p:cNvSpPr>
            <a:spLocks noGrp="1"/>
          </p:cNvSpPr>
          <p:nvPr>
            <p:ph type="dt" sz="quarter" idx="10"/>
          </p:nvPr>
        </p:nvSpPr>
        <p:spPr/>
        <p:txBody>
          <a:bodyPr/>
          <a:lstStyle/>
          <a:p>
            <a:pPr>
              <a:defRPr/>
            </a:pPr>
            <a:fld id="{2796516C-BA58-42C1-8A11-517EB8EFDCE9}" type="datetime1">
              <a:rPr lang="en-GB" altLang="de-DE"/>
              <a:pPr>
                <a:defRPr/>
              </a:pPr>
              <a:t>24/07/2025</a:t>
            </a:fld>
            <a:endParaRPr lang="en-GB" altLang="de-DE"/>
          </a:p>
        </p:txBody>
      </p:sp>
      <p:sp>
        <p:nvSpPr>
          <p:cNvPr id="35843" name="Foliennummernplatzhalter 5">
            <a:extLst>
              <a:ext uri="{FF2B5EF4-FFF2-40B4-BE49-F238E27FC236}">
                <a16:creationId xmlns:a16="http://schemas.microsoft.com/office/drawing/2014/main" id="{1F9A4676-6776-0ED1-256D-DBCEEBC54F6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C3FD564-CF99-434D-975E-03AAF2EE8CDA}" type="slidenum">
              <a:rPr lang="en-GB" altLang="de-DE" sz="1400" smtClean="0"/>
              <a:pPr>
                <a:spcBef>
                  <a:spcPct val="0"/>
                </a:spcBef>
                <a:buClrTx/>
                <a:buSzTx/>
                <a:buFontTx/>
                <a:buNone/>
              </a:pPr>
              <a:t>25</a:t>
            </a:fld>
            <a:endParaRPr lang="en-GB" altLang="de-DE" sz="1400"/>
          </a:p>
        </p:txBody>
      </p:sp>
      <p:sp>
        <p:nvSpPr>
          <p:cNvPr id="35844" name="Rectangle 6">
            <a:extLst>
              <a:ext uri="{FF2B5EF4-FFF2-40B4-BE49-F238E27FC236}">
                <a16:creationId xmlns:a16="http://schemas.microsoft.com/office/drawing/2014/main" id="{4E964DDD-ECCC-2646-C17C-5A05CD0EED8D}"/>
              </a:ext>
            </a:extLst>
          </p:cNvPr>
          <p:cNvSpPr>
            <a:spLocks noGrp="1" noChangeArrowheads="1"/>
          </p:cNvSpPr>
          <p:nvPr>
            <p:ph type="title"/>
          </p:nvPr>
        </p:nvSpPr>
        <p:spPr/>
        <p:txBody>
          <a:bodyPr/>
          <a:lstStyle/>
          <a:p>
            <a:pPr eaLnBrk="1" hangingPunct="1"/>
            <a:r>
              <a:rPr lang="en-GB" altLang="de-DE"/>
              <a:t>My grandfather</a:t>
            </a:r>
          </a:p>
        </p:txBody>
      </p:sp>
      <p:pic>
        <p:nvPicPr>
          <p:cNvPr id="35845" name="Picture 9">
            <a:extLst>
              <a:ext uri="{FF2B5EF4-FFF2-40B4-BE49-F238E27FC236}">
                <a16:creationId xmlns:a16="http://schemas.microsoft.com/office/drawing/2014/main" id="{4A3B9338-ECF1-C083-67B7-39638D8B9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25588"/>
            <a:ext cx="367823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6DACDD-5A42-62D4-BBC3-D975B2B3FE9A}"/>
              </a:ext>
            </a:extLst>
          </p:cNvPr>
          <p:cNvSpPr txBox="1"/>
          <p:nvPr/>
        </p:nvSpPr>
        <p:spPr>
          <a:xfrm>
            <a:off x="806450" y="1916113"/>
            <a:ext cx="3746500" cy="1201737"/>
          </a:xfrm>
          <a:prstGeom prst="rect">
            <a:avLst/>
          </a:prstGeom>
          <a:noFill/>
        </p:spPr>
        <p:txBody>
          <a:bodyPr wrap="none">
            <a:spAutoFit/>
          </a:bodyPr>
          <a:lstStyle/>
          <a:p>
            <a:pPr>
              <a:defRPr/>
            </a:pPr>
            <a:r>
              <a:rPr lang="en-GB" dirty="0">
                <a:latin typeface="+mn-lt"/>
              </a:rPr>
              <a:t>Friedrich Johann Schwarz</a:t>
            </a:r>
          </a:p>
          <a:p>
            <a:pPr>
              <a:defRPr/>
            </a:pPr>
            <a:r>
              <a:rPr lang="en-GB" dirty="0">
                <a:latin typeface="+mn-lt"/>
              </a:rPr>
              <a:t>* 1902 - Wilhelmshaven</a:t>
            </a:r>
          </a:p>
          <a:p>
            <a:pPr>
              <a:defRPr/>
            </a:pPr>
            <a:r>
              <a:rPr lang="en-GB" dirty="0">
                <a:latin typeface="+mn-lt"/>
              </a:rPr>
              <a:t>✝ 1987 - Bad </a:t>
            </a:r>
            <a:r>
              <a:rPr lang="en-GB" dirty="0" err="1">
                <a:latin typeface="+mn-lt"/>
              </a:rPr>
              <a:t>Bentheim</a:t>
            </a:r>
            <a:endParaRPr lang="en-GB" dirty="0">
              <a:latin typeface="+mn-lt"/>
            </a:endParaRPr>
          </a:p>
        </p:txBody>
      </p:sp>
      <p:pic>
        <p:nvPicPr>
          <p:cNvPr id="35847" name="Picture 4" descr="A screenshot of a map&#10;&#10;AI-generated content may be incorrect.">
            <a:extLst>
              <a:ext uri="{FF2B5EF4-FFF2-40B4-BE49-F238E27FC236}">
                <a16:creationId xmlns:a16="http://schemas.microsoft.com/office/drawing/2014/main" id="{B08C57E1-F976-033F-C1FF-71D327B2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3884613"/>
            <a:ext cx="44291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a:extLst>
              <a:ext uri="{FF2B5EF4-FFF2-40B4-BE49-F238E27FC236}">
                <a16:creationId xmlns:a16="http://schemas.microsoft.com/office/drawing/2014/main" id="{E3DD8AC2-72D4-DAAB-7C46-739FE371C24F}"/>
              </a:ext>
            </a:extLst>
          </p:cNvPr>
          <p:cNvSpPr>
            <a:spLocks noGrp="1"/>
          </p:cNvSpPr>
          <p:nvPr>
            <p:ph type="dt" sz="quarter" idx="10"/>
          </p:nvPr>
        </p:nvSpPr>
        <p:spPr/>
        <p:txBody>
          <a:bodyPr/>
          <a:lstStyle/>
          <a:p>
            <a:pPr>
              <a:defRPr/>
            </a:pPr>
            <a:fld id="{BD5DD2CC-2E31-4E6D-8CA2-C9A8CA88C4AB}" type="datetime1">
              <a:rPr lang="en-GB" altLang="de-DE"/>
              <a:pPr>
                <a:defRPr/>
              </a:pPr>
              <a:t>24/07/2025</a:t>
            </a:fld>
            <a:endParaRPr lang="en-GB" altLang="de-DE"/>
          </a:p>
        </p:txBody>
      </p:sp>
      <p:sp>
        <p:nvSpPr>
          <p:cNvPr id="36867" name="Foliennummernplatzhalter 5">
            <a:extLst>
              <a:ext uri="{FF2B5EF4-FFF2-40B4-BE49-F238E27FC236}">
                <a16:creationId xmlns:a16="http://schemas.microsoft.com/office/drawing/2014/main" id="{DAAE3B22-7436-1206-B55E-47AF2F7EFB9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403EB470-9D46-4713-A657-5E24882E2D4C}" type="slidenum">
              <a:rPr lang="en-GB" altLang="de-DE" sz="1400" smtClean="0"/>
              <a:pPr>
                <a:spcBef>
                  <a:spcPct val="0"/>
                </a:spcBef>
                <a:buClrTx/>
                <a:buSzTx/>
                <a:buFontTx/>
                <a:buNone/>
              </a:pPr>
              <a:t>26</a:t>
            </a:fld>
            <a:endParaRPr lang="en-GB" altLang="de-DE" sz="1400"/>
          </a:p>
        </p:txBody>
      </p:sp>
      <p:sp>
        <p:nvSpPr>
          <p:cNvPr id="36868" name="Rectangle 6">
            <a:extLst>
              <a:ext uri="{FF2B5EF4-FFF2-40B4-BE49-F238E27FC236}">
                <a16:creationId xmlns:a16="http://schemas.microsoft.com/office/drawing/2014/main" id="{852C3406-A024-2C08-E699-8EB905033044}"/>
              </a:ext>
            </a:extLst>
          </p:cNvPr>
          <p:cNvSpPr>
            <a:spLocks noGrp="1" noChangeArrowheads="1"/>
          </p:cNvSpPr>
          <p:nvPr>
            <p:ph type="title"/>
          </p:nvPr>
        </p:nvSpPr>
        <p:spPr/>
        <p:txBody>
          <a:bodyPr/>
          <a:lstStyle/>
          <a:p>
            <a:pPr eaLnBrk="1" hangingPunct="1"/>
            <a:r>
              <a:rPr lang="en-GB" altLang="de-DE"/>
              <a:t>Social Background </a:t>
            </a:r>
          </a:p>
        </p:txBody>
      </p:sp>
      <p:pic>
        <p:nvPicPr>
          <p:cNvPr id="36869" name="Picture 9">
            <a:extLst>
              <a:ext uri="{FF2B5EF4-FFF2-40B4-BE49-F238E27FC236}">
                <a16:creationId xmlns:a16="http://schemas.microsoft.com/office/drawing/2014/main" id="{E7426A8D-7DF7-0672-87AA-DF8F40246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1957388"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a:extLst>
              <a:ext uri="{FF2B5EF4-FFF2-40B4-BE49-F238E27FC236}">
                <a16:creationId xmlns:a16="http://schemas.microsoft.com/office/drawing/2014/main" id="{CE7998D4-D2F0-BB31-7FBD-A8496CBE1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28765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1">
            <a:extLst>
              <a:ext uri="{FF2B5EF4-FFF2-40B4-BE49-F238E27FC236}">
                <a16:creationId xmlns:a16="http://schemas.microsoft.com/office/drawing/2014/main" id="{08CCC17B-9233-B796-E9F3-395490BDB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1000"/>
            <a:ext cx="46577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a:extLst>
              <a:ext uri="{FF2B5EF4-FFF2-40B4-BE49-F238E27FC236}">
                <a16:creationId xmlns:a16="http://schemas.microsoft.com/office/drawing/2014/main" id="{927CF290-6889-2CEA-5E36-FE4321CB1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488" y="3200400"/>
            <a:ext cx="38465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8A6C362-913F-8B04-72BB-DF946D68D22E}"/>
              </a:ext>
            </a:extLst>
          </p:cNvPr>
          <p:cNvSpPr>
            <a:spLocks noGrp="1" noChangeArrowheads="1"/>
          </p:cNvSpPr>
          <p:nvPr>
            <p:ph type="title"/>
          </p:nvPr>
        </p:nvSpPr>
        <p:spPr/>
        <p:txBody>
          <a:bodyPr/>
          <a:lstStyle/>
          <a:p>
            <a:r>
              <a:rPr lang="en-GB" altLang="en-US"/>
              <a:t>My Grandmother</a:t>
            </a:r>
          </a:p>
        </p:txBody>
      </p:sp>
      <p:sp>
        <p:nvSpPr>
          <p:cNvPr id="4" name="Date Placeholder 3">
            <a:extLst>
              <a:ext uri="{FF2B5EF4-FFF2-40B4-BE49-F238E27FC236}">
                <a16:creationId xmlns:a16="http://schemas.microsoft.com/office/drawing/2014/main" id="{B5586B59-D274-4C2A-3FD0-986CB8C26DDD}"/>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37892" name="Slide Number Placeholder 4">
            <a:extLst>
              <a:ext uri="{FF2B5EF4-FFF2-40B4-BE49-F238E27FC236}">
                <a16:creationId xmlns:a16="http://schemas.microsoft.com/office/drawing/2014/main" id="{AE1E226A-0A09-9946-B6C9-21FE5A2B86D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EDD45B1E-99D3-49AC-B3DA-7B926201DDB3}" type="slidenum">
              <a:rPr lang="en-GB" altLang="de-DE" sz="1400" smtClean="0"/>
              <a:pPr>
                <a:spcBef>
                  <a:spcPct val="0"/>
                </a:spcBef>
                <a:buClrTx/>
                <a:buSzTx/>
                <a:buFontTx/>
                <a:buNone/>
              </a:pPr>
              <a:t>27</a:t>
            </a:fld>
            <a:endParaRPr lang="en-GB" altLang="de-DE" sz="1400"/>
          </a:p>
        </p:txBody>
      </p:sp>
      <p:pic>
        <p:nvPicPr>
          <p:cNvPr id="37893" name="Picture 8" descr="A group of people posing for a photo&#10;&#10;Description automatically generated">
            <a:extLst>
              <a:ext uri="{FF2B5EF4-FFF2-40B4-BE49-F238E27FC236}">
                <a16:creationId xmlns:a16="http://schemas.microsoft.com/office/drawing/2014/main" id="{EEDEFD32-CAE9-6F9D-0D18-E696503B0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188" y="4221163"/>
            <a:ext cx="451326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Content Placeholder 6" descr="A group of people standing in front of a building&#10;&#10;Description automatically generated">
            <a:extLst>
              <a:ext uri="{FF2B5EF4-FFF2-40B4-BE49-F238E27FC236}">
                <a16:creationId xmlns:a16="http://schemas.microsoft.com/office/drawing/2014/main" id="{5B175083-A4CF-9B6A-8F5C-25BCBCCAEC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550" y="1460500"/>
            <a:ext cx="4951413" cy="3121025"/>
          </a:xfrm>
        </p:spPr>
      </p:pic>
      <p:sp>
        <p:nvSpPr>
          <p:cNvPr id="10" name="TextBox 9">
            <a:extLst>
              <a:ext uri="{FF2B5EF4-FFF2-40B4-BE49-F238E27FC236}">
                <a16:creationId xmlns:a16="http://schemas.microsoft.com/office/drawing/2014/main" id="{38865CC3-B9D5-4A2F-79F0-5D0D04B69757}"/>
              </a:ext>
            </a:extLst>
          </p:cNvPr>
          <p:cNvSpPr txBox="1"/>
          <p:nvPr/>
        </p:nvSpPr>
        <p:spPr>
          <a:xfrm>
            <a:off x="5651500" y="1752600"/>
            <a:ext cx="2773363" cy="1200150"/>
          </a:xfrm>
          <a:prstGeom prst="rect">
            <a:avLst/>
          </a:prstGeom>
          <a:noFill/>
        </p:spPr>
        <p:txBody>
          <a:bodyPr wrap="none">
            <a:spAutoFit/>
          </a:bodyPr>
          <a:lstStyle/>
          <a:p>
            <a:pPr>
              <a:defRPr/>
            </a:pPr>
            <a:r>
              <a:rPr lang="en-GB" dirty="0">
                <a:latin typeface="+mn-lt"/>
              </a:rPr>
              <a:t>Anna Agnes Hilling</a:t>
            </a:r>
          </a:p>
          <a:p>
            <a:pPr>
              <a:defRPr/>
            </a:pPr>
            <a:r>
              <a:rPr lang="en-GB" dirty="0">
                <a:latin typeface="+mn-lt"/>
              </a:rPr>
              <a:t>* 1910 – </a:t>
            </a:r>
            <a:r>
              <a:rPr lang="en-GB" dirty="0" err="1">
                <a:latin typeface="+mn-lt"/>
              </a:rPr>
              <a:t>Lingen</a:t>
            </a:r>
            <a:endParaRPr lang="en-GB" dirty="0">
              <a:latin typeface="+mn-lt"/>
            </a:endParaRPr>
          </a:p>
          <a:p>
            <a:pPr>
              <a:defRPr/>
            </a:pPr>
            <a:r>
              <a:rPr lang="en-GB" dirty="0">
                <a:latin typeface="+mn-lt"/>
              </a:rPr>
              <a:t>✝ 2002 - </a:t>
            </a:r>
            <a:r>
              <a:rPr lang="en-GB" dirty="0" err="1">
                <a:latin typeface="+mn-lt"/>
              </a:rPr>
              <a:t>Piding</a:t>
            </a:r>
            <a:endParaRPr lang="en-GB" dirty="0">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7CE9B73-65BD-70F7-A191-59405D02C259}"/>
              </a:ext>
            </a:extLst>
          </p:cNvPr>
          <p:cNvSpPr>
            <a:spLocks noGrp="1" noChangeArrowheads="1"/>
          </p:cNvSpPr>
          <p:nvPr>
            <p:ph type="title"/>
          </p:nvPr>
        </p:nvSpPr>
        <p:spPr/>
        <p:txBody>
          <a:bodyPr/>
          <a:lstStyle/>
          <a:p>
            <a:r>
              <a:rPr lang="en-GB" altLang="en-US"/>
              <a:t>My Grandmother</a:t>
            </a:r>
          </a:p>
        </p:txBody>
      </p:sp>
      <p:sp>
        <p:nvSpPr>
          <p:cNvPr id="4" name="Date Placeholder 3">
            <a:extLst>
              <a:ext uri="{FF2B5EF4-FFF2-40B4-BE49-F238E27FC236}">
                <a16:creationId xmlns:a16="http://schemas.microsoft.com/office/drawing/2014/main" id="{A0A2C57A-0927-E132-AF97-D3ECA70B1945}"/>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38916" name="Slide Number Placeholder 4">
            <a:extLst>
              <a:ext uri="{FF2B5EF4-FFF2-40B4-BE49-F238E27FC236}">
                <a16:creationId xmlns:a16="http://schemas.microsoft.com/office/drawing/2014/main" id="{68DE4EA1-7BDD-63ED-EC98-55F3783D5EE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16033ADF-B617-4EDA-9359-17641E368FE6}" type="slidenum">
              <a:rPr lang="en-GB" altLang="de-DE" sz="1400" smtClean="0"/>
              <a:pPr>
                <a:spcBef>
                  <a:spcPct val="0"/>
                </a:spcBef>
                <a:buClrTx/>
                <a:buSzTx/>
                <a:buFontTx/>
                <a:buNone/>
              </a:pPr>
              <a:t>28</a:t>
            </a:fld>
            <a:endParaRPr lang="en-GB" altLang="de-DE" sz="1400"/>
          </a:p>
        </p:txBody>
      </p:sp>
      <p:pic>
        <p:nvPicPr>
          <p:cNvPr id="38917" name="Content Placeholder 6">
            <a:extLst>
              <a:ext uri="{FF2B5EF4-FFF2-40B4-BE49-F238E27FC236}">
                <a16:creationId xmlns:a16="http://schemas.microsoft.com/office/drawing/2014/main" id="{318690CB-ABF8-93B6-A531-86DF244850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550" y="1460500"/>
            <a:ext cx="4951413" cy="3121025"/>
          </a:xfrm>
        </p:spPr>
      </p:pic>
      <p:sp>
        <p:nvSpPr>
          <p:cNvPr id="10" name="TextBox 9">
            <a:extLst>
              <a:ext uri="{FF2B5EF4-FFF2-40B4-BE49-F238E27FC236}">
                <a16:creationId xmlns:a16="http://schemas.microsoft.com/office/drawing/2014/main" id="{C1042151-D7CA-FF16-03DE-BCA595B16EBE}"/>
              </a:ext>
            </a:extLst>
          </p:cNvPr>
          <p:cNvSpPr txBox="1"/>
          <p:nvPr/>
        </p:nvSpPr>
        <p:spPr>
          <a:xfrm>
            <a:off x="5076825" y="1762125"/>
            <a:ext cx="3343275" cy="831850"/>
          </a:xfrm>
          <a:prstGeom prst="rect">
            <a:avLst/>
          </a:prstGeom>
          <a:noFill/>
        </p:spPr>
        <p:txBody>
          <a:bodyPr wrap="none">
            <a:spAutoFit/>
          </a:bodyPr>
          <a:lstStyle/>
          <a:p>
            <a:pPr>
              <a:defRPr/>
            </a:pPr>
            <a:r>
              <a:rPr lang="en-GB" dirty="0">
                <a:latin typeface="+mn-lt"/>
              </a:rPr>
              <a:t>1900 – Lingen ~ 7,000 </a:t>
            </a:r>
          </a:p>
          <a:p>
            <a:pPr>
              <a:defRPr/>
            </a:pPr>
            <a:r>
              <a:rPr lang="en-GB" dirty="0">
                <a:latin typeface="+mn-lt"/>
              </a:rPr>
              <a:t>inhabitants</a:t>
            </a:r>
          </a:p>
        </p:txBody>
      </p:sp>
      <p:pic>
        <p:nvPicPr>
          <p:cNvPr id="38919" name="Picture 5" descr="A black and white photo of a street with cars&#10;&#10;AI-generated content may be incorrect.">
            <a:extLst>
              <a:ext uri="{FF2B5EF4-FFF2-40B4-BE49-F238E27FC236}">
                <a16:creationId xmlns:a16="http://schemas.microsoft.com/office/drawing/2014/main" id="{47077419-AEBE-646F-B00D-B4263BD59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4748213"/>
            <a:ext cx="32035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A screenshot of a map&#10;&#10;AI-generated content may be incorrect.">
            <a:extLst>
              <a:ext uri="{FF2B5EF4-FFF2-40B4-BE49-F238E27FC236}">
                <a16:creationId xmlns:a16="http://schemas.microsoft.com/office/drawing/2014/main" id="{65633966-29ED-230B-D375-30B758BEF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75" y="2663825"/>
            <a:ext cx="50339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a:extLst>
              <a:ext uri="{FF2B5EF4-FFF2-40B4-BE49-F238E27FC236}">
                <a16:creationId xmlns:a16="http://schemas.microsoft.com/office/drawing/2014/main" id="{F8CDE0D6-40A8-184A-4384-3FAEBEA9A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5" y="4738688"/>
            <a:ext cx="32861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23A0D60-0D23-8EEE-4E8A-6926B758C46C}"/>
              </a:ext>
            </a:extLst>
          </p:cNvPr>
          <p:cNvSpPr>
            <a:spLocks noGrp="1"/>
          </p:cNvSpPr>
          <p:nvPr>
            <p:ph type="dt" sz="quarter" idx="10"/>
          </p:nvPr>
        </p:nvSpPr>
        <p:spPr/>
        <p:txBody>
          <a:bodyPr/>
          <a:lstStyle/>
          <a:p>
            <a:pPr>
              <a:defRPr/>
            </a:pPr>
            <a:fld id="{D0F32C81-EDB6-493F-B853-1383D6C4F15E}" type="datetime1">
              <a:rPr lang="en-GB" altLang="de-DE"/>
              <a:pPr>
                <a:defRPr/>
              </a:pPr>
              <a:t>24/07/2025</a:t>
            </a:fld>
            <a:endParaRPr lang="en-GB" altLang="de-DE"/>
          </a:p>
        </p:txBody>
      </p:sp>
      <p:sp>
        <p:nvSpPr>
          <p:cNvPr id="39939" name="Foliennummernplatzhalter 5">
            <a:extLst>
              <a:ext uri="{FF2B5EF4-FFF2-40B4-BE49-F238E27FC236}">
                <a16:creationId xmlns:a16="http://schemas.microsoft.com/office/drawing/2014/main" id="{B5ACA2C2-24A2-FCB1-0ED1-C8C524CC09E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5038D0B0-88C6-4DF9-9988-5EA650BE0D72}" type="slidenum">
              <a:rPr lang="en-GB" altLang="de-DE" sz="1400" smtClean="0"/>
              <a:pPr>
                <a:spcBef>
                  <a:spcPct val="0"/>
                </a:spcBef>
                <a:buClrTx/>
                <a:buSzTx/>
                <a:buFontTx/>
                <a:buNone/>
              </a:pPr>
              <a:t>29</a:t>
            </a:fld>
            <a:endParaRPr lang="en-GB" altLang="de-DE" sz="1400"/>
          </a:p>
        </p:txBody>
      </p:sp>
      <p:sp>
        <p:nvSpPr>
          <p:cNvPr id="39940" name="Rectangle 6">
            <a:extLst>
              <a:ext uri="{FF2B5EF4-FFF2-40B4-BE49-F238E27FC236}">
                <a16:creationId xmlns:a16="http://schemas.microsoft.com/office/drawing/2014/main" id="{EF6842B3-3590-7166-6223-D6B52763F6AD}"/>
              </a:ext>
            </a:extLst>
          </p:cNvPr>
          <p:cNvSpPr>
            <a:spLocks noGrp="1" noChangeArrowheads="1"/>
          </p:cNvSpPr>
          <p:nvPr>
            <p:ph type="title"/>
          </p:nvPr>
        </p:nvSpPr>
        <p:spPr/>
        <p:txBody>
          <a:bodyPr/>
          <a:lstStyle/>
          <a:p>
            <a:pPr eaLnBrk="1" hangingPunct="1"/>
            <a:r>
              <a:rPr lang="en-GB" altLang="de-DE"/>
              <a:t>Youth</a:t>
            </a:r>
          </a:p>
        </p:txBody>
      </p:sp>
      <p:pic>
        <p:nvPicPr>
          <p:cNvPr id="39941" name="Picture 11">
            <a:extLst>
              <a:ext uri="{FF2B5EF4-FFF2-40B4-BE49-F238E27FC236}">
                <a16:creationId xmlns:a16="http://schemas.microsoft.com/office/drawing/2014/main" id="{27413429-9612-2061-8A1A-E9982A473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1409700"/>
            <a:ext cx="2687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A group of men in uniform&#10;&#10;Description automatically generated with medium confidence">
            <a:extLst>
              <a:ext uri="{FF2B5EF4-FFF2-40B4-BE49-F238E27FC236}">
                <a16:creationId xmlns:a16="http://schemas.microsoft.com/office/drawing/2014/main" id="{9B968458-4152-2CEB-51C1-23F319E1B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119313"/>
            <a:ext cx="3522662"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descr="A group of men standing in water&#10;&#10;Description automatically generated with medium confidence">
            <a:extLst>
              <a:ext uri="{FF2B5EF4-FFF2-40B4-BE49-F238E27FC236}">
                <a16:creationId xmlns:a16="http://schemas.microsoft.com/office/drawing/2014/main" id="{5B4AC4FD-FCB6-A7E8-2C0E-B35460B22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422775"/>
            <a:ext cx="35226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 descr="A group of men in military uniforms">
            <a:extLst>
              <a:ext uri="{FF2B5EF4-FFF2-40B4-BE49-F238E27FC236}">
                <a16:creationId xmlns:a16="http://schemas.microsoft.com/office/drawing/2014/main" id="{7C840349-0336-A836-5CEA-E92FBDF37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66675"/>
            <a:ext cx="3522662"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367CF98-D44A-94BC-07F3-AAE7EFF931C8}"/>
              </a:ext>
            </a:extLst>
          </p:cNvPr>
          <p:cNvSpPr txBox="1"/>
          <p:nvPr/>
        </p:nvSpPr>
        <p:spPr>
          <a:xfrm>
            <a:off x="381000" y="4581525"/>
            <a:ext cx="2030413" cy="1476375"/>
          </a:xfrm>
          <a:prstGeom prst="rect">
            <a:avLst/>
          </a:prstGeom>
          <a:noFill/>
        </p:spPr>
        <p:txBody>
          <a:bodyPr>
            <a:spAutoFit/>
          </a:bodyPr>
          <a:lstStyle/>
          <a:p>
            <a:pPr>
              <a:defRPr/>
            </a:pPr>
            <a:r>
              <a:rPr lang="en-GB" sz="1800" dirty="0">
                <a:latin typeface="+mn-lt"/>
              </a:rPr>
              <a:t>“1st of May- 1919 waiting for the </a:t>
            </a:r>
            <a:r>
              <a:rPr lang="en-GB" sz="1800" dirty="0" err="1">
                <a:latin typeface="+mn-lt"/>
              </a:rPr>
              <a:t>Spartakist</a:t>
            </a:r>
            <a:r>
              <a:rPr lang="en-GB" sz="1800" dirty="0">
                <a:latin typeface="+mn-lt"/>
              </a:rPr>
              <a:t> uprising, but it did not happen” </a:t>
            </a:r>
          </a:p>
        </p:txBody>
      </p:sp>
      <p:sp>
        <p:nvSpPr>
          <p:cNvPr id="3" name="TextBox 2">
            <a:extLst>
              <a:ext uri="{FF2B5EF4-FFF2-40B4-BE49-F238E27FC236}">
                <a16:creationId xmlns:a16="http://schemas.microsoft.com/office/drawing/2014/main" id="{230FBA85-8B0A-A331-04E9-F925D89B627B}"/>
              </a:ext>
            </a:extLst>
          </p:cNvPr>
          <p:cNvSpPr txBox="1"/>
          <p:nvPr/>
        </p:nvSpPr>
        <p:spPr>
          <a:xfrm>
            <a:off x="381000" y="1438275"/>
            <a:ext cx="1684338" cy="646113"/>
          </a:xfrm>
          <a:prstGeom prst="rect">
            <a:avLst/>
          </a:prstGeom>
          <a:noFill/>
        </p:spPr>
        <p:txBody>
          <a:bodyPr wrap="none">
            <a:spAutoFit/>
          </a:bodyPr>
          <a:lstStyle/>
          <a:p>
            <a:pPr>
              <a:defRPr/>
            </a:pPr>
            <a:r>
              <a:rPr lang="en-GB" sz="1800" dirty="0">
                <a:latin typeface="+mn-lt"/>
              </a:rPr>
              <a:t>“For Papa”</a:t>
            </a:r>
          </a:p>
          <a:p>
            <a:pPr>
              <a:defRPr/>
            </a:pPr>
            <a:r>
              <a:rPr lang="en-GB" sz="1800" dirty="0">
                <a:latin typeface="+mn-lt"/>
              </a:rPr>
              <a:t>Grenadier FJS</a:t>
            </a:r>
          </a:p>
        </p:txBody>
      </p:sp>
      <p:sp>
        <p:nvSpPr>
          <p:cNvPr id="4" name="TextBox 3">
            <a:extLst>
              <a:ext uri="{FF2B5EF4-FFF2-40B4-BE49-F238E27FC236}">
                <a16:creationId xmlns:a16="http://schemas.microsoft.com/office/drawing/2014/main" id="{E2D32661-27E7-467F-A4B4-6BF0766B9627}"/>
              </a:ext>
            </a:extLst>
          </p:cNvPr>
          <p:cNvSpPr txBox="1"/>
          <p:nvPr/>
        </p:nvSpPr>
        <p:spPr>
          <a:xfrm>
            <a:off x="381000" y="2447925"/>
            <a:ext cx="2365375" cy="1600200"/>
          </a:xfrm>
          <a:prstGeom prst="rect">
            <a:avLst/>
          </a:prstGeom>
          <a:noFill/>
        </p:spPr>
        <p:txBody>
          <a:bodyPr wrap="none">
            <a:spAutoFit/>
          </a:bodyPr>
          <a:lstStyle/>
          <a:p>
            <a:pPr>
              <a:defRPr/>
            </a:pPr>
            <a:r>
              <a:rPr lang="en-GB" sz="1600" dirty="0">
                <a:latin typeface="+mn-lt"/>
              </a:rPr>
              <a:t>A grenadier; derived </a:t>
            </a:r>
          </a:p>
          <a:p>
            <a:pPr>
              <a:defRPr/>
            </a:pPr>
            <a:r>
              <a:rPr lang="en-GB" sz="1600" dirty="0">
                <a:latin typeface="+mn-lt"/>
              </a:rPr>
              <a:t>from the word grenade, </a:t>
            </a:r>
          </a:p>
          <a:p>
            <a:pPr>
              <a:defRPr/>
            </a:pPr>
            <a:r>
              <a:rPr lang="en-GB" sz="1600" dirty="0">
                <a:latin typeface="+mn-lt"/>
              </a:rPr>
              <a:t>was originally a </a:t>
            </a:r>
          </a:p>
          <a:p>
            <a:pPr>
              <a:defRPr/>
            </a:pPr>
            <a:r>
              <a:rPr lang="en-GB" sz="1600" dirty="0">
                <a:latin typeface="+mn-lt"/>
              </a:rPr>
              <a:t>specialist soldier </a:t>
            </a:r>
          </a:p>
          <a:p>
            <a:pPr>
              <a:defRPr/>
            </a:pPr>
            <a:r>
              <a:rPr lang="en-GB" sz="1600" dirty="0">
                <a:latin typeface="+mn-lt"/>
              </a:rPr>
              <a:t>who threw hand </a:t>
            </a:r>
          </a:p>
          <a:p>
            <a:pPr>
              <a:defRPr/>
            </a:pPr>
            <a:r>
              <a:rPr lang="en-GB" sz="1600" dirty="0">
                <a:latin typeface="+mn-lt"/>
              </a:rPr>
              <a:t>grenades in battle</a:t>
            </a:r>
            <a:r>
              <a:rPr lang="en-GB" sz="1800" dirty="0">
                <a:solidFill>
                  <a:srgbClr val="4D5156"/>
                </a:solidFill>
                <a:latin typeface="+mn-lt"/>
              </a:rPr>
              <a:t>.</a:t>
            </a:r>
            <a:endParaRPr lang="en-GB" sz="1800" dirty="0">
              <a:latin typeface="+mn-lt"/>
            </a:endParaRPr>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96A2131-A422-F30E-DD73-6F87A44EFD80}"/>
              </a:ext>
            </a:extLst>
          </p:cNvPr>
          <p:cNvSpPr>
            <a:spLocks noGrp="1" noChangeArrowheads="1"/>
          </p:cNvSpPr>
          <p:nvPr>
            <p:ph type="title"/>
          </p:nvPr>
        </p:nvSpPr>
        <p:spPr>
          <a:xfrm>
            <a:off x="2819400" y="609600"/>
            <a:ext cx="6096000" cy="3898900"/>
          </a:xfrm>
        </p:spPr>
        <p:txBody>
          <a:bodyPr/>
          <a:lstStyle/>
          <a:p>
            <a:r>
              <a:rPr lang="en-GB" altLang="en-US"/>
              <a:t>Prussia = Germany?</a:t>
            </a:r>
            <a:br>
              <a:rPr lang="en-GB" altLang="en-US"/>
            </a:br>
            <a:br>
              <a:rPr lang="en-GB" altLang="en-US"/>
            </a:br>
            <a:endParaRPr lang="en-GB" altLang="en-US" sz="1800"/>
          </a:p>
        </p:txBody>
      </p:sp>
      <p:sp>
        <p:nvSpPr>
          <p:cNvPr id="4" name="Date Placeholder 3">
            <a:extLst>
              <a:ext uri="{FF2B5EF4-FFF2-40B4-BE49-F238E27FC236}">
                <a16:creationId xmlns:a16="http://schemas.microsoft.com/office/drawing/2014/main" id="{6D88E5E4-2087-701A-DB63-72F924A719DF}"/>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8196" name="Slide Number Placeholder 4">
            <a:extLst>
              <a:ext uri="{FF2B5EF4-FFF2-40B4-BE49-F238E27FC236}">
                <a16:creationId xmlns:a16="http://schemas.microsoft.com/office/drawing/2014/main" id="{A038A34B-5F2C-82D7-44DE-36BA49F9835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A85C6CBD-514B-4915-A96C-CA421F4A6487}" type="slidenum">
              <a:rPr lang="en-GB" altLang="de-DE" sz="1400" smtClean="0"/>
              <a:pPr>
                <a:spcBef>
                  <a:spcPct val="0"/>
                </a:spcBef>
                <a:buClrTx/>
                <a:buSzTx/>
                <a:buFontTx/>
                <a:buNone/>
              </a:pPr>
              <a:t>3</a:t>
            </a:fld>
            <a:endParaRPr lang="en-GB" altLang="de-DE"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A silhouette of a person in a hat&#10;&#10;Description automatically generated with medium confidence">
            <a:extLst>
              <a:ext uri="{FF2B5EF4-FFF2-40B4-BE49-F238E27FC236}">
                <a16:creationId xmlns:a16="http://schemas.microsoft.com/office/drawing/2014/main" id="{9888A11D-8E33-4858-C928-FACCC726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6875"/>
            <a:ext cx="204628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A group of people in formal attire&#10;&#10;Description automatically generated with medium confidence">
            <a:extLst>
              <a:ext uri="{FF2B5EF4-FFF2-40B4-BE49-F238E27FC236}">
                <a16:creationId xmlns:a16="http://schemas.microsoft.com/office/drawing/2014/main" id="{DA86CE52-0550-8FA1-96BC-F774B7F0C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88" y="3127375"/>
            <a:ext cx="52546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umsplatzhalter 3">
            <a:extLst>
              <a:ext uri="{FF2B5EF4-FFF2-40B4-BE49-F238E27FC236}">
                <a16:creationId xmlns:a16="http://schemas.microsoft.com/office/drawing/2014/main" id="{8B174C3A-5266-8577-5A67-191362B7BE22}"/>
              </a:ext>
            </a:extLst>
          </p:cNvPr>
          <p:cNvSpPr>
            <a:spLocks noGrp="1"/>
          </p:cNvSpPr>
          <p:nvPr>
            <p:ph type="dt" sz="quarter" idx="10"/>
          </p:nvPr>
        </p:nvSpPr>
        <p:spPr/>
        <p:txBody>
          <a:bodyPr/>
          <a:lstStyle/>
          <a:p>
            <a:pPr>
              <a:defRPr/>
            </a:pPr>
            <a:fld id="{0053E6D1-696B-463D-8BB1-93868E72C225}" type="datetime1">
              <a:rPr lang="en-GB" altLang="de-DE"/>
              <a:pPr>
                <a:defRPr/>
              </a:pPr>
              <a:t>24/07/2025</a:t>
            </a:fld>
            <a:endParaRPr lang="en-GB" altLang="de-DE"/>
          </a:p>
        </p:txBody>
      </p:sp>
      <p:sp>
        <p:nvSpPr>
          <p:cNvPr id="40965" name="Foliennummernplatzhalter 5">
            <a:extLst>
              <a:ext uri="{FF2B5EF4-FFF2-40B4-BE49-F238E27FC236}">
                <a16:creationId xmlns:a16="http://schemas.microsoft.com/office/drawing/2014/main" id="{4452FD1D-5660-218C-7680-2DAFDF0C384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E607F936-A860-4C4B-A63E-B10623898071}" type="slidenum">
              <a:rPr lang="en-GB" altLang="de-DE" sz="1400" smtClean="0"/>
              <a:pPr>
                <a:spcBef>
                  <a:spcPct val="0"/>
                </a:spcBef>
                <a:buClrTx/>
                <a:buSzTx/>
                <a:buFontTx/>
                <a:buNone/>
              </a:pPr>
              <a:t>30</a:t>
            </a:fld>
            <a:endParaRPr lang="en-GB" altLang="de-DE" sz="1400"/>
          </a:p>
        </p:txBody>
      </p:sp>
      <p:sp>
        <p:nvSpPr>
          <p:cNvPr id="40966" name="Rectangle 6">
            <a:extLst>
              <a:ext uri="{FF2B5EF4-FFF2-40B4-BE49-F238E27FC236}">
                <a16:creationId xmlns:a16="http://schemas.microsoft.com/office/drawing/2014/main" id="{0ED19E0E-9FF0-96CB-95E1-0F8AE007E508}"/>
              </a:ext>
            </a:extLst>
          </p:cNvPr>
          <p:cNvSpPr>
            <a:spLocks noGrp="1" noChangeArrowheads="1"/>
          </p:cNvSpPr>
          <p:nvPr>
            <p:ph type="title"/>
          </p:nvPr>
        </p:nvSpPr>
        <p:spPr/>
        <p:txBody>
          <a:bodyPr/>
          <a:lstStyle/>
          <a:p>
            <a:pPr eaLnBrk="1" hangingPunct="1"/>
            <a:r>
              <a:rPr lang="en-GB" altLang="de-DE"/>
              <a:t>Student Life</a:t>
            </a:r>
            <a:br>
              <a:rPr lang="en-GB" altLang="de-DE"/>
            </a:br>
            <a:br>
              <a:rPr lang="en-GB" altLang="de-DE"/>
            </a:br>
            <a:r>
              <a:rPr lang="en-GB" altLang="de-DE" sz="1800"/>
              <a:t>Elektotechnik / Electrical Engineering</a:t>
            </a:r>
            <a:endParaRPr lang="en-GB" altLang="de-DE"/>
          </a:p>
        </p:txBody>
      </p:sp>
      <p:pic>
        <p:nvPicPr>
          <p:cNvPr id="40967" name="Picture 10" descr="D:\My Documents\History-pics\11.jpg">
            <a:extLst>
              <a:ext uri="{FF2B5EF4-FFF2-40B4-BE49-F238E27FC236}">
                <a16:creationId xmlns:a16="http://schemas.microsoft.com/office/drawing/2014/main" id="{E309AB94-F6C2-A106-B0D0-6139BC460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0" y="4443413"/>
            <a:ext cx="15255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a:extLst>
              <a:ext uri="{FF2B5EF4-FFF2-40B4-BE49-F238E27FC236}">
                <a16:creationId xmlns:a16="http://schemas.microsoft.com/office/drawing/2014/main" id="{D66825CF-41DC-E68F-CDFB-2AD3AD350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192088"/>
            <a:ext cx="2200275"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A person wearing a helmet and goggles&#10;&#10;AI-generated content may be incorrect.">
            <a:extLst>
              <a:ext uri="{FF2B5EF4-FFF2-40B4-BE49-F238E27FC236}">
                <a16:creationId xmlns:a16="http://schemas.microsoft.com/office/drawing/2014/main" id="{9C79C162-88F8-2A0C-8959-62D0F1E0F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725" y="3933825"/>
            <a:ext cx="2200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6">
            <a:extLst>
              <a:ext uri="{FF2B5EF4-FFF2-40B4-BE49-F238E27FC236}">
                <a16:creationId xmlns:a16="http://schemas.microsoft.com/office/drawing/2014/main" id="{7790BF3E-9AFC-0F27-5AB7-22C578122C80}"/>
              </a:ext>
            </a:extLst>
          </p:cNvPr>
          <p:cNvSpPr>
            <a:spLocks noGrp="1" noChangeArrowheads="1"/>
          </p:cNvSpPr>
          <p:nvPr>
            <p:ph type="title"/>
          </p:nvPr>
        </p:nvSpPr>
        <p:spPr/>
        <p:txBody>
          <a:bodyPr/>
          <a:lstStyle/>
          <a:p>
            <a:pPr eaLnBrk="1" hangingPunct="1"/>
            <a:r>
              <a:rPr lang="en-GB" altLang="de-DE"/>
              <a:t>Student Life</a:t>
            </a:r>
          </a:p>
        </p:txBody>
      </p:sp>
      <p:pic>
        <p:nvPicPr>
          <p:cNvPr id="41988" name="Picture 11">
            <a:extLst>
              <a:ext uri="{FF2B5EF4-FFF2-40B4-BE49-F238E27FC236}">
                <a16:creationId xmlns:a16="http://schemas.microsoft.com/office/drawing/2014/main" id="{7E2936D6-3024-0B2E-CB25-ADA75E908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192088"/>
            <a:ext cx="220027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6C6C99-48C9-F93A-1165-A0B13B50ED10}"/>
              </a:ext>
            </a:extLst>
          </p:cNvPr>
          <p:cNvSpPr txBox="1"/>
          <p:nvPr/>
        </p:nvSpPr>
        <p:spPr>
          <a:xfrm>
            <a:off x="228600" y="1752600"/>
            <a:ext cx="6288088" cy="3540125"/>
          </a:xfrm>
          <a:prstGeom prst="rect">
            <a:avLst/>
          </a:prstGeom>
          <a:noFill/>
        </p:spPr>
        <p:txBody>
          <a:bodyPr>
            <a:spAutoFit/>
          </a:bodyPr>
          <a:lstStyle/>
          <a:p>
            <a:pPr>
              <a:defRPr/>
            </a:pPr>
            <a:r>
              <a:rPr lang="en-GB" sz="1600" dirty="0">
                <a:latin typeface="+mn-lt"/>
              </a:rPr>
              <a:t>Academic fencing (German: </a:t>
            </a:r>
            <a:r>
              <a:rPr lang="en-GB" sz="1600" dirty="0" err="1">
                <a:latin typeface="+mn-lt"/>
              </a:rPr>
              <a:t>akademisches</a:t>
            </a:r>
            <a:r>
              <a:rPr lang="en-GB" sz="1600" dirty="0">
                <a:latin typeface="+mn-lt"/>
              </a:rPr>
              <a:t> </a:t>
            </a:r>
            <a:r>
              <a:rPr lang="en-GB" sz="1600" dirty="0" err="1">
                <a:latin typeface="+mn-lt"/>
              </a:rPr>
              <a:t>Fechten</a:t>
            </a:r>
            <a:r>
              <a:rPr lang="en-GB" sz="1600" dirty="0">
                <a:latin typeface="+mn-lt"/>
              </a:rPr>
              <a:t>) or Mensur is the traditional kind of fencing practised by some student corporations (</a:t>
            </a:r>
            <a:r>
              <a:rPr lang="en-GB" sz="1600" dirty="0" err="1">
                <a:latin typeface="+mn-lt"/>
              </a:rPr>
              <a:t>Studentenverbindungen</a:t>
            </a:r>
            <a:r>
              <a:rPr lang="en-GB" sz="1600" dirty="0">
                <a:latin typeface="+mn-lt"/>
              </a:rPr>
              <a:t>). </a:t>
            </a:r>
          </a:p>
          <a:p>
            <a:pPr>
              <a:defRPr/>
            </a:pPr>
            <a:endParaRPr lang="en-GB" sz="1600" dirty="0">
              <a:latin typeface="+mn-lt"/>
            </a:endParaRPr>
          </a:p>
          <a:p>
            <a:pPr>
              <a:defRPr/>
            </a:pPr>
            <a:r>
              <a:rPr lang="en-GB" sz="1600" dirty="0">
                <a:latin typeface="+mn-lt"/>
              </a:rPr>
              <a:t>It is a traditional, strictly regulated sabre fight. Opponents fence at arm's length and stand more or less in one place, while attempting to hit the unprotected areas of their opponent's face and head. Flinching or dodging is not allowed, the goal being less to avoid injury than to endure it stoically to prove one's courage. </a:t>
            </a:r>
          </a:p>
          <a:p>
            <a:pPr>
              <a:defRPr/>
            </a:pPr>
            <a:endParaRPr lang="en-GB" sz="1600" dirty="0">
              <a:latin typeface="+mn-lt"/>
            </a:endParaRPr>
          </a:p>
          <a:p>
            <a:pPr>
              <a:defRPr/>
            </a:pPr>
            <a:r>
              <a:rPr lang="en-GB" sz="1600" dirty="0">
                <a:latin typeface="+mn-lt"/>
              </a:rPr>
              <a:t>The scar resulting from a hit is called a "smite" (German: </a:t>
            </a:r>
            <a:r>
              <a:rPr lang="en-GB" sz="1600" dirty="0" err="1">
                <a:latin typeface="+mn-lt"/>
              </a:rPr>
              <a:t>Schmiss</a:t>
            </a:r>
            <a:r>
              <a:rPr lang="en-GB" sz="1600" dirty="0">
                <a:latin typeface="+mn-lt"/>
              </a:rPr>
              <a:t>), and was seen as a badge of honour, especially in the second half of the 19th century and the first half of the 20th. </a:t>
            </a:r>
          </a:p>
          <a:p>
            <a:pPr>
              <a:defRPr/>
            </a:pPr>
            <a:endParaRPr lang="en-GB" sz="1600" dirty="0">
              <a:latin typeface="+mn-lt"/>
            </a:endParaRPr>
          </a:p>
        </p:txBody>
      </p:sp>
      <p:pic>
        <p:nvPicPr>
          <p:cNvPr id="41990" name="Picture 3" descr="A group of men holding swords&#10;&#10;AI-generated content may be incorrect.">
            <a:extLst>
              <a:ext uri="{FF2B5EF4-FFF2-40B4-BE49-F238E27FC236}">
                <a16:creationId xmlns:a16="http://schemas.microsoft.com/office/drawing/2014/main" id="{7A2F3994-C44F-0950-AF6B-8AE8E8D1A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2662238"/>
            <a:ext cx="22002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A person wearing a helmet and goggles&#10;&#10;AI-generated content may be incorrect.">
            <a:extLst>
              <a:ext uri="{FF2B5EF4-FFF2-40B4-BE49-F238E27FC236}">
                <a16:creationId xmlns:a16="http://schemas.microsoft.com/office/drawing/2014/main" id="{2614A6E6-5B54-102A-9BDA-727665BA7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725" y="3933825"/>
            <a:ext cx="2200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a:extLst>
              <a:ext uri="{FF2B5EF4-FFF2-40B4-BE49-F238E27FC236}">
                <a16:creationId xmlns:a16="http://schemas.microsoft.com/office/drawing/2014/main" id="{832D9D13-827E-488D-960C-755F096D5CB7}"/>
              </a:ext>
            </a:extLst>
          </p:cNvPr>
          <p:cNvSpPr>
            <a:spLocks noGrp="1" noChangeArrowheads="1"/>
          </p:cNvSpPr>
          <p:nvPr>
            <p:ph type="title"/>
          </p:nvPr>
        </p:nvSpPr>
        <p:spPr/>
        <p:txBody>
          <a:bodyPr/>
          <a:lstStyle/>
          <a:p>
            <a:pPr eaLnBrk="1" hangingPunct="1"/>
            <a:r>
              <a:rPr lang="en-GB" altLang="de-DE"/>
              <a:t>Student Life</a:t>
            </a:r>
          </a:p>
        </p:txBody>
      </p:sp>
      <p:pic>
        <p:nvPicPr>
          <p:cNvPr id="43012" name="Picture 11">
            <a:extLst>
              <a:ext uri="{FF2B5EF4-FFF2-40B4-BE49-F238E27FC236}">
                <a16:creationId xmlns:a16="http://schemas.microsoft.com/office/drawing/2014/main" id="{40DC6F88-21F6-C5D2-A4F9-A8E3FBFC4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192088"/>
            <a:ext cx="220027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BDC29B-219B-3FAB-333B-12E80AE2AFC5}"/>
              </a:ext>
            </a:extLst>
          </p:cNvPr>
          <p:cNvSpPr txBox="1"/>
          <p:nvPr/>
        </p:nvSpPr>
        <p:spPr>
          <a:xfrm>
            <a:off x="228600" y="1752600"/>
            <a:ext cx="6288088" cy="5016500"/>
          </a:xfrm>
          <a:prstGeom prst="rect">
            <a:avLst/>
          </a:prstGeom>
          <a:noFill/>
        </p:spPr>
        <p:txBody>
          <a:bodyPr>
            <a:spAutoFit/>
          </a:bodyPr>
          <a:lstStyle/>
          <a:p>
            <a:pPr>
              <a:defRPr/>
            </a:pPr>
            <a:r>
              <a:rPr lang="en-GB" sz="1600" dirty="0">
                <a:latin typeface="+mn-lt"/>
              </a:rPr>
              <a:t>Academic fencing (German: </a:t>
            </a:r>
            <a:r>
              <a:rPr lang="en-GB" sz="1600" dirty="0" err="1">
                <a:latin typeface="+mn-lt"/>
              </a:rPr>
              <a:t>akademisches</a:t>
            </a:r>
            <a:r>
              <a:rPr lang="en-GB" sz="1600" dirty="0">
                <a:latin typeface="+mn-lt"/>
              </a:rPr>
              <a:t> </a:t>
            </a:r>
            <a:r>
              <a:rPr lang="en-GB" sz="1600" dirty="0" err="1">
                <a:latin typeface="+mn-lt"/>
              </a:rPr>
              <a:t>Fechten</a:t>
            </a:r>
            <a:r>
              <a:rPr lang="en-GB" sz="1600" dirty="0">
                <a:latin typeface="+mn-lt"/>
              </a:rPr>
              <a:t>) or Mensur is the traditional kind of fencing practised by some student corporations (</a:t>
            </a:r>
            <a:r>
              <a:rPr lang="en-GB" sz="1600" dirty="0" err="1">
                <a:latin typeface="+mn-lt"/>
              </a:rPr>
              <a:t>Studentenverbindungen</a:t>
            </a:r>
            <a:r>
              <a:rPr lang="en-GB" sz="1600" dirty="0">
                <a:latin typeface="+mn-lt"/>
              </a:rPr>
              <a:t>). </a:t>
            </a:r>
          </a:p>
          <a:p>
            <a:pPr>
              <a:defRPr/>
            </a:pPr>
            <a:endParaRPr lang="en-GB" sz="1600" dirty="0">
              <a:latin typeface="+mn-lt"/>
            </a:endParaRPr>
          </a:p>
          <a:p>
            <a:pPr>
              <a:defRPr/>
            </a:pPr>
            <a:r>
              <a:rPr lang="en-GB" sz="1600" dirty="0">
                <a:latin typeface="+mn-lt"/>
              </a:rPr>
              <a:t>It is a traditional, strictly regulated sabre fight. Opponents fence at arm's length and stand more or less in one place, while attempting to hit the unprotected areas of their opponent's face and head. Flinching or dodging is not allowed, the goal being less to avoid injury than to endure it stoically to prove one's courage. </a:t>
            </a:r>
          </a:p>
          <a:p>
            <a:pPr>
              <a:defRPr/>
            </a:pPr>
            <a:endParaRPr lang="en-GB" sz="1600" dirty="0">
              <a:latin typeface="+mn-lt"/>
            </a:endParaRPr>
          </a:p>
          <a:p>
            <a:pPr>
              <a:defRPr/>
            </a:pPr>
            <a:r>
              <a:rPr lang="en-GB" sz="1600" dirty="0">
                <a:latin typeface="+mn-lt"/>
              </a:rPr>
              <a:t>The scar resulting from a hit is called a "smite" (German: </a:t>
            </a:r>
            <a:r>
              <a:rPr lang="en-GB" sz="1600" dirty="0" err="1">
                <a:latin typeface="+mn-lt"/>
              </a:rPr>
              <a:t>Schmiss</a:t>
            </a:r>
            <a:r>
              <a:rPr lang="en-GB" sz="1600" dirty="0">
                <a:latin typeface="+mn-lt"/>
              </a:rPr>
              <a:t>), and was seen as a badge of honour, especially in the second half of the 19th century and the first half of the 20th. </a:t>
            </a:r>
          </a:p>
          <a:p>
            <a:pPr>
              <a:defRPr/>
            </a:pPr>
            <a:endParaRPr lang="en-GB" sz="1600" dirty="0">
              <a:latin typeface="+mn-lt"/>
            </a:endParaRPr>
          </a:p>
          <a:p>
            <a:pPr>
              <a:defRPr/>
            </a:pPr>
            <a:r>
              <a:rPr lang="en-GB" sz="1600" dirty="0">
                <a:latin typeface="+mn-lt"/>
              </a:rPr>
              <a:t>Student corporations who practice academic fencing are predominantly located on the right-wing conservative to right-wing extremist spectrum. There is a tendency toward ethnic nationalism, chauvinism, and traditional values, which are often accompanied by a conservative to right-wing extremist worldview. Women and foreigners are generally not members of fraternities.</a:t>
            </a:r>
          </a:p>
        </p:txBody>
      </p:sp>
      <p:pic>
        <p:nvPicPr>
          <p:cNvPr id="43014" name="Picture 3" descr="A group of men holding swords&#10;&#10;AI-generated content may be incorrect.">
            <a:extLst>
              <a:ext uri="{FF2B5EF4-FFF2-40B4-BE49-F238E27FC236}">
                <a16:creationId xmlns:a16="http://schemas.microsoft.com/office/drawing/2014/main" id="{92684083-61DA-B70C-56AA-1AEB415AB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2662238"/>
            <a:ext cx="22002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nummernplatzhalter 5">
            <a:extLst>
              <a:ext uri="{FF2B5EF4-FFF2-40B4-BE49-F238E27FC236}">
                <a16:creationId xmlns:a16="http://schemas.microsoft.com/office/drawing/2014/main" id="{0D90AD23-B896-E57B-643D-3BFBC16C280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A526449C-7B64-4B2E-83F4-04AAA7CE9163}" type="slidenum">
              <a:rPr lang="en-GB" altLang="de-DE" sz="1400" smtClean="0"/>
              <a:pPr>
                <a:spcBef>
                  <a:spcPct val="0"/>
                </a:spcBef>
                <a:buClrTx/>
                <a:buSzTx/>
                <a:buFontTx/>
                <a:buNone/>
              </a:pPr>
              <a:t>33</a:t>
            </a:fld>
            <a:endParaRPr lang="en-GB" altLang="de-DE" sz="1400"/>
          </a:p>
        </p:txBody>
      </p:sp>
      <p:sp>
        <p:nvSpPr>
          <p:cNvPr id="44035" name="Rectangle 6">
            <a:extLst>
              <a:ext uri="{FF2B5EF4-FFF2-40B4-BE49-F238E27FC236}">
                <a16:creationId xmlns:a16="http://schemas.microsoft.com/office/drawing/2014/main" id="{32DF2976-C6B6-9493-26A0-5CC7EB8EE5AC}"/>
              </a:ext>
            </a:extLst>
          </p:cNvPr>
          <p:cNvSpPr>
            <a:spLocks noGrp="1" noChangeArrowheads="1"/>
          </p:cNvSpPr>
          <p:nvPr>
            <p:ph type="title"/>
          </p:nvPr>
        </p:nvSpPr>
        <p:spPr/>
        <p:txBody>
          <a:bodyPr/>
          <a:lstStyle/>
          <a:p>
            <a:pPr eaLnBrk="1" hangingPunct="1"/>
            <a:r>
              <a:rPr lang="en-GB" altLang="de-DE"/>
              <a:t>Travelling Electrician</a:t>
            </a:r>
          </a:p>
        </p:txBody>
      </p:sp>
      <p:pic>
        <p:nvPicPr>
          <p:cNvPr id="44036" name="Picture 9">
            <a:extLst>
              <a:ext uri="{FF2B5EF4-FFF2-40B4-BE49-F238E27FC236}">
                <a16:creationId xmlns:a16="http://schemas.microsoft.com/office/drawing/2014/main" id="{A7F81977-9C0D-56C6-7AA2-591487959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46238"/>
            <a:ext cx="21542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descr="A group of people posing for a photo&#10;&#10;Description automatically generated">
            <a:extLst>
              <a:ext uri="{FF2B5EF4-FFF2-40B4-BE49-F238E27FC236}">
                <a16:creationId xmlns:a16="http://schemas.microsoft.com/office/drawing/2014/main" id="{ABF7C1D1-E72F-0CCA-250C-8361F7A01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2203450"/>
            <a:ext cx="37274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13982D1-5696-03C6-FC9A-C76003CA804D}"/>
              </a:ext>
            </a:extLst>
          </p:cNvPr>
          <p:cNvSpPr txBox="1"/>
          <p:nvPr/>
        </p:nvSpPr>
        <p:spPr>
          <a:xfrm>
            <a:off x="2819400" y="1557338"/>
            <a:ext cx="3459163" cy="646112"/>
          </a:xfrm>
          <a:prstGeom prst="rect">
            <a:avLst/>
          </a:prstGeom>
          <a:noFill/>
        </p:spPr>
        <p:txBody>
          <a:bodyPr>
            <a:spAutoFit/>
          </a:bodyPr>
          <a:lstStyle/>
          <a:p>
            <a:pPr>
              <a:defRPr/>
            </a:pPr>
            <a:r>
              <a:rPr lang="en-GB" sz="1800" dirty="0">
                <a:latin typeface="+mn-lt"/>
              </a:rPr>
              <a:t>Being in and out of work</a:t>
            </a:r>
          </a:p>
          <a:p>
            <a:pPr>
              <a:defRPr/>
            </a:pPr>
            <a:r>
              <a:rPr lang="en-GB" sz="1800" dirty="0">
                <a:latin typeface="+mn-lt"/>
              </a:rPr>
              <a:t>as a travelling electrician</a:t>
            </a:r>
          </a:p>
        </p:txBody>
      </p:sp>
      <p:sp>
        <p:nvSpPr>
          <p:cNvPr id="3" name="TextBox 2">
            <a:extLst>
              <a:ext uri="{FF2B5EF4-FFF2-40B4-BE49-F238E27FC236}">
                <a16:creationId xmlns:a16="http://schemas.microsoft.com/office/drawing/2014/main" id="{3522B5E8-AD28-1A21-2C19-3BD37F416C3A}"/>
              </a:ext>
            </a:extLst>
          </p:cNvPr>
          <p:cNvSpPr txBox="1"/>
          <p:nvPr/>
        </p:nvSpPr>
        <p:spPr>
          <a:xfrm>
            <a:off x="179388" y="5413375"/>
            <a:ext cx="7777162" cy="1476375"/>
          </a:xfrm>
          <a:prstGeom prst="rect">
            <a:avLst/>
          </a:prstGeom>
          <a:noFill/>
        </p:spPr>
        <p:txBody>
          <a:bodyPr>
            <a:spAutoFit/>
          </a:bodyPr>
          <a:lstStyle/>
          <a:p>
            <a:pPr>
              <a:defRPr/>
            </a:pPr>
            <a:r>
              <a:rPr lang="en-GB" sz="1800" dirty="0">
                <a:latin typeface="+mn-lt"/>
              </a:rPr>
              <a:t>In the European apprenticeship tradition, the journeyman years (</a:t>
            </a:r>
            <a:r>
              <a:rPr lang="en-GB" sz="1800" dirty="0" err="1">
                <a:latin typeface="+mn-lt"/>
              </a:rPr>
              <a:t>Wanderjahre</a:t>
            </a:r>
            <a:r>
              <a:rPr lang="en-GB" sz="1800" dirty="0">
                <a:latin typeface="+mn-lt"/>
              </a:rPr>
              <a:t>, also known in German as </a:t>
            </a:r>
            <a:r>
              <a:rPr lang="en-GB" sz="1800" dirty="0" err="1">
                <a:latin typeface="+mn-lt"/>
              </a:rPr>
              <a:t>Wanderschaft</a:t>
            </a:r>
            <a:r>
              <a:rPr lang="en-GB" sz="1800" dirty="0">
                <a:latin typeface="+mn-lt"/>
              </a:rPr>
              <a:t>, </a:t>
            </a:r>
            <a:r>
              <a:rPr lang="en-GB" sz="1800" dirty="0" err="1">
                <a:latin typeface="+mn-lt"/>
              </a:rPr>
              <a:t>Gesellenwanderung</a:t>
            </a:r>
            <a:r>
              <a:rPr lang="en-GB" sz="1800" dirty="0">
                <a:latin typeface="+mn-lt"/>
              </a:rPr>
              <a:t>, and colloquially sometimes referred to as Walz, lit. 'waltz') is a time of travel for several years after completing apprenticeship as a craftsman.</a:t>
            </a:r>
          </a:p>
        </p:txBody>
      </p:sp>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nummernplatzhalter 5">
            <a:extLst>
              <a:ext uri="{FF2B5EF4-FFF2-40B4-BE49-F238E27FC236}">
                <a16:creationId xmlns:a16="http://schemas.microsoft.com/office/drawing/2014/main" id="{CA311BF9-C3E4-6C0D-EED3-578CF1E688F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04731F01-862B-4F0C-912F-43E5DA7E1764}" type="slidenum">
              <a:rPr lang="en-GB" altLang="de-DE" sz="1400" smtClean="0"/>
              <a:pPr>
                <a:spcBef>
                  <a:spcPct val="0"/>
                </a:spcBef>
                <a:buClrTx/>
                <a:buSzTx/>
                <a:buFontTx/>
                <a:buNone/>
              </a:pPr>
              <a:t>34</a:t>
            </a:fld>
            <a:endParaRPr lang="en-GB" altLang="de-DE" sz="1400"/>
          </a:p>
        </p:txBody>
      </p:sp>
      <p:sp>
        <p:nvSpPr>
          <p:cNvPr id="45059" name="Rectangle 6">
            <a:extLst>
              <a:ext uri="{FF2B5EF4-FFF2-40B4-BE49-F238E27FC236}">
                <a16:creationId xmlns:a16="http://schemas.microsoft.com/office/drawing/2014/main" id="{CF6BA1A9-678B-B17B-A552-C38A820169CD}"/>
              </a:ext>
            </a:extLst>
          </p:cNvPr>
          <p:cNvSpPr>
            <a:spLocks noGrp="1" noChangeArrowheads="1"/>
          </p:cNvSpPr>
          <p:nvPr>
            <p:ph type="title"/>
          </p:nvPr>
        </p:nvSpPr>
        <p:spPr/>
        <p:txBody>
          <a:bodyPr/>
          <a:lstStyle/>
          <a:p>
            <a:pPr eaLnBrk="1" hangingPunct="1"/>
            <a:r>
              <a:rPr lang="en-GB" altLang="de-DE"/>
              <a:t>What happened ?</a:t>
            </a:r>
          </a:p>
        </p:txBody>
      </p:sp>
      <p:pic>
        <p:nvPicPr>
          <p:cNvPr id="45060" name="Picture 9">
            <a:extLst>
              <a:ext uri="{FF2B5EF4-FFF2-40B4-BE49-F238E27FC236}">
                <a16:creationId xmlns:a16="http://schemas.microsoft.com/office/drawing/2014/main" id="{4E51FAC8-B546-10F4-6AC3-58D040EE5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46238"/>
            <a:ext cx="21542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1">
            <a:extLst>
              <a:ext uri="{FF2B5EF4-FFF2-40B4-BE49-F238E27FC236}">
                <a16:creationId xmlns:a16="http://schemas.microsoft.com/office/drawing/2014/main" id="{0EC5DE52-F6D1-AC49-DDBC-8FA35E420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646238"/>
            <a:ext cx="26368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descr="A group of people posing for a photo&#10;&#10;Description automatically generated">
            <a:extLst>
              <a:ext uri="{FF2B5EF4-FFF2-40B4-BE49-F238E27FC236}">
                <a16:creationId xmlns:a16="http://schemas.microsoft.com/office/drawing/2014/main" id="{7DC924D8-0473-7EDD-DF44-FDE2D534F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25" y="2203450"/>
            <a:ext cx="37274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 descr="A red and white circular object with a swastika&#10;&#10;AI-generated content may be incorrect.">
            <a:extLst>
              <a:ext uri="{FF2B5EF4-FFF2-40B4-BE49-F238E27FC236}">
                <a16:creationId xmlns:a16="http://schemas.microsoft.com/office/drawing/2014/main" id="{77D58B41-441A-2C49-8B55-97F93579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700" y="5045075"/>
            <a:ext cx="11557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AC7319-EF67-37D3-0FF0-CBA18B9FD749}"/>
              </a:ext>
            </a:extLst>
          </p:cNvPr>
          <p:cNvSpPr txBox="1"/>
          <p:nvPr/>
        </p:nvSpPr>
        <p:spPr>
          <a:xfrm>
            <a:off x="2819400" y="1557338"/>
            <a:ext cx="3459163" cy="646112"/>
          </a:xfrm>
          <a:prstGeom prst="rect">
            <a:avLst/>
          </a:prstGeom>
          <a:noFill/>
        </p:spPr>
        <p:txBody>
          <a:bodyPr>
            <a:spAutoFit/>
          </a:bodyPr>
          <a:lstStyle/>
          <a:p>
            <a:pPr>
              <a:defRPr/>
            </a:pPr>
            <a:r>
              <a:rPr lang="en-GB" sz="1800" dirty="0">
                <a:latin typeface="+mn-lt"/>
              </a:rPr>
              <a:t>Being in and out of work</a:t>
            </a:r>
          </a:p>
          <a:p>
            <a:pPr>
              <a:defRPr/>
            </a:pPr>
            <a:r>
              <a:rPr lang="en-GB" sz="1800" dirty="0">
                <a:latin typeface="+mn-lt"/>
              </a:rPr>
              <a:t>as a travelling electrician</a:t>
            </a:r>
          </a:p>
        </p:txBody>
      </p:sp>
      <p:sp>
        <p:nvSpPr>
          <p:cNvPr id="3" name="TextBox 2">
            <a:extLst>
              <a:ext uri="{FF2B5EF4-FFF2-40B4-BE49-F238E27FC236}">
                <a16:creationId xmlns:a16="http://schemas.microsoft.com/office/drawing/2014/main" id="{6075D47B-538A-14FD-2AC8-A37F3C353198}"/>
              </a:ext>
            </a:extLst>
          </p:cNvPr>
          <p:cNvSpPr txBox="1"/>
          <p:nvPr/>
        </p:nvSpPr>
        <p:spPr>
          <a:xfrm>
            <a:off x="179388" y="5413375"/>
            <a:ext cx="7777162" cy="1476375"/>
          </a:xfrm>
          <a:prstGeom prst="rect">
            <a:avLst/>
          </a:prstGeom>
          <a:noFill/>
        </p:spPr>
        <p:txBody>
          <a:bodyPr>
            <a:spAutoFit/>
          </a:bodyPr>
          <a:lstStyle/>
          <a:p>
            <a:pPr>
              <a:defRPr/>
            </a:pPr>
            <a:r>
              <a:rPr lang="en-GB" sz="1800" dirty="0">
                <a:latin typeface="+mn-lt"/>
              </a:rPr>
              <a:t>In the European apprenticeship tradition, the journeyman years (</a:t>
            </a:r>
            <a:r>
              <a:rPr lang="en-GB" sz="1800" dirty="0" err="1">
                <a:latin typeface="+mn-lt"/>
              </a:rPr>
              <a:t>Wanderjahre</a:t>
            </a:r>
            <a:r>
              <a:rPr lang="en-GB" sz="1800" dirty="0">
                <a:latin typeface="+mn-lt"/>
              </a:rPr>
              <a:t>, also known in German as </a:t>
            </a:r>
            <a:r>
              <a:rPr lang="en-GB" sz="1800" dirty="0" err="1">
                <a:latin typeface="+mn-lt"/>
              </a:rPr>
              <a:t>Wanderschaft</a:t>
            </a:r>
            <a:r>
              <a:rPr lang="en-GB" sz="1800" dirty="0">
                <a:latin typeface="+mn-lt"/>
              </a:rPr>
              <a:t>, </a:t>
            </a:r>
            <a:r>
              <a:rPr lang="en-GB" sz="1800" dirty="0" err="1">
                <a:latin typeface="+mn-lt"/>
              </a:rPr>
              <a:t>Gesellenwanderung</a:t>
            </a:r>
            <a:r>
              <a:rPr lang="en-GB" sz="1800" dirty="0">
                <a:latin typeface="+mn-lt"/>
              </a:rPr>
              <a:t>, and colloquially sometimes referred to as Walz, lit. 'waltz') is a time of travel for several years after completing apprenticeship as a craftsman.</a:t>
            </a:r>
          </a:p>
        </p:txBody>
      </p:sp>
    </p:spTree>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ED0B32B-F801-009D-6D88-758A89F7EA95}"/>
              </a:ext>
            </a:extLst>
          </p:cNvPr>
          <p:cNvSpPr>
            <a:spLocks noGrp="1"/>
          </p:cNvSpPr>
          <p:nvPr>
            <p:ph type="dt" sz="quarter" idx="10"/>
          </p:nvPr>
        </p:nvSpPr>
        <p:spPr/>
        <p:txBody>
          <a:bodyPr/>
          <a:lstStyle/>
          <a:p>
            <a:pPr>
              <a:defRPr/>
            </a:pPr>
            <a:fld id="{B2F1B041-4FCD-44C0-B5E5-2BE26B3E0B52}" type="datetime1">
              <a:rPr lang="en-GB" altLang="de-DE"/>
              <a:pPr>
                <a:defRPr/>
              </a:pPr>
              <a:t>24/07/2025</a:t>
            </a:fld>
            <a:endParaRPr lang="en-GB" altLang="de-DE"/>
          </a:p>
        </p:txBody>
      </p:sp>
      <p:sp>
        <p:nvSpPr>
          <p:cNvPr id="46083" name="Foliennummernplatzhalter 5">
            <a:extLst>
              <a:ext uri="{FF2B5EF4-FFF2-40B4-BE49-F238E27FC236}">
                <a16:creationId xmlns:a16="http://schemas.microsoft.com/office/drawing/2014/main" id="{D74CDDF1-360E-47FC-8350-57EE139B80B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2536B9F8-FFF1-41D7-8A8F-DF50DE9F6E3D}" type="slidenum">
              <a:rPr lang="en-GB" altLang="de-DE" sz="1400" smtClean="0"/>
              <a:pPr>
                <a:spcBef>
                  <a:spcPct val="0"/>
                </a:spcBef>
                <a:buClrTx/>
                <a:buSzTx/>
                <a:buFontTx/>
                <a:buNone/>
              </a:pPr>
              <a:t>35</a:t>
            </a:fld>
            <a:endParaRPr lang="en-GB" altLang="de-DE" sz="1400"/>
          </a:p>
        </p:txBody>
      </p:sp>
      <p:sp>
        <p:nvSpPr>
          <p:cNvPr id="46084" name="Rectangle 2">
            <a:extLst>
              <a:ext uri="{FF2B5EF4-FFF2-40B4-BE49-F238E27FC236}">
                <a16:creationId xmlns:a16="http://schemas.microsoft.com/office/drawing/2014/main" id="{8A7A7480-D49A-CED1-FA67-B62C69217182}"/>
              </a:ext>
            </a:extLst>
          </p:cNvPr>
          <p:cNvSpPr>
            <a:spLocks noGrp="1" noChangeArrowheads="1"/>
          </p:cNvSpPr>
          <p:nvPr>
            <p:ph type="title"/>
          </p:nvPr>
        </p:nvSpPr>
        <p:spPr>
          <a:xfrm>
            <a:off x="3048000" y="0"/>
            <a:ext cx="6096000" cy="838200"/>
          </a:xfrm>
        </p:spPr>
        <p:txBody>
          <a:bodyPr/>
          <a:lstStyle/>
          <a:p>
            <a:pPr eaLnBrk="1" hangingPunct="1"/>
            <a:r>
              <a:rPr lang="en-GB" altLang="de-DE" sz="4000"/>
              <a:t>NSDAP- Member in 1925</a:t>
            </a:r>
          </a:p>
        </p:txBody>
      </p:sp>
      <p:pic>
        <p:nvPicPr>
          <p:cNvPr id="46085" name="Picture 4">
            <a:extLst>
              <a:ext uri="{FF2B5EF4-FFF2-40B4-BE49-F238E27FC236}">
                <a16:creationId xmlns:a16="http://schemas.microsoft.com/office/drawing/2014/main" id="{428B747F-EDA6-D6FC-6E1B-8A14B9B16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958850"/>
            <a:ext cx="6303963" cy="38179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A4D8CA-52A7-9435-0244-7F16CB6047CC}"/>
              </a:ext>
            </a:extLst>
          </p:cNvPr>
          <p:cNvSpPr txBox="1"/>
          <p:nvPr/>
        </p:nvSpPr>
        <p:spPr>
          <a:xfrm>
            <a:off x="304800" y="1125538"/>
            <a:ext cx="2179638" cy="4522787"/>
          </a:xfrm>
          <a:prstGeom prst="rect">
            <a:avLst/>
          </a:prstGeom>
          <a:noFill/>
        </p:spPr>
        <p:txBody>
          <a:bodyPr>
            <a:spAutoFit/>
          </a:bodyPr>
          <a:lstStyle/>
          <a:p>
            <a:pPr>
              <a:defRPr/>
            </a:pPr>
            <a:r>
              <a:rPr lang="en-GB" sz="1800" dirty="0">
                <a:latin typeface="+mn-lt"/>
              </a:rPr>
              <a:t>Founded in 1920;</a:t>
            </a:r>
          </a:p>
          <a:p>
            <a:pPr>
              <a:defRPr/>
            </a:pPr>
            <a:r>
              <a:rPr lang="en-GB" sz="1800" dirty="0">
                <a:latin typeface="+mn-lt"/>
              </a:rPr>
              <a:t>Forbidden in 1923 after failed putsch – 55,000 members;</a:t>
            </a:r>
          </a:p>
          <a:p>
            <a:pPr>
              <a:defRPr/>
            </a:pPr>
            <a:r>
              <a:rPr lang="en-GB" sz="1800" dirty="0">
                <a:latin typeface="+mn-lt"/>
              </a:rPr>
              <a:t>Resurrected in 1925 – 27,000 members;</a:t>
            </a:r>
          </a:p>
          <a:p>
            <a:pPr>
              <a:defRPr/>
            </a:pPr>
            <a:r>
              <a:rPr lang="en-GB" sz="1800" dirty="0">
                <a:latin typeface="+mn-lt"/>
              </a:rPr>
              <a:t>1933 formed government – 850,000 members;</a:t>
            </a:r>
          </a:p>
          <a:p>
            <a:pPr>
              <a:defRPr/>
            </a:pPr>
            <a:r>
              <a:rPr lang="en-GB" sz="1800" dirty="0">
                <a:latin typeface="+mn-lt"/>
              </a:rPr>
              <a:t>1934 – “</a:t>
            </a:r>
            <a:r>
              <a:rPr lang="en-GB" sz="1800" dirty="0" err="1">
                <a:latin typeface="+mn-lt"/>
              </a:rPr>
              <a:t>Märzgefallene</a:t>
            </a:r>
            <a:r>
              <a:rPr lang="en-GB" sz="1800" dirty="0">
                <a:latin typeface="+mn-lt"/>
              </a:rPr>
              <a:t>” – 3.9 million;</a:t>
            </a:r>
          </a:p>
          <a:p>
            <a:pPr>
              <a:defRPr/>
            </a:pPr>
            <a:r>
              <a:rPr lang="en-GB" sz="1800" dirty="0">
                <a:latin typeface="+mn-lt"/>
              </a:rPr>
              <a:t>1945 – 8.5 million, about 10% of the population</a:t>
            </a:r>
          </a:p>
        </p:txBody>
      </p:sp>
      <p:sp>
        <p:nvSpPr>
          <p:cNvPr id="3" name="Oval 2">
            <a:extLst>
              <a:ext uri="{FF2B5EF4-FFF2-40B4-BE49-F238E27FC236}">
                <a16:creationId xmlns:a16="http://schemas.microsoft.com/office/drawing/2014/main" id="{7902A9B3-EED1-4D48-DB3A-6BF7D1CF3D21}"/>
              </a:ext>
            </a:extLst>
          </p:cNvPr>
          <p:cNvSpPr/>
          <p:nvPr/>
        </p:nvSpPr>
        <p:spPr>
          <a:xfrm>
            <a:off x="6948488" y="2636838"/>
            <a:ext cx="46037" cy="460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46088" name="Picture 4">
            <a:extLst>
              <a:ext uri="{FF2B5EF4-FFF2-40B4-BE49-F238E27FC236}">
                <a16:creationId xmlns:a16="http://schemas.microsoft.com/office/drawing/2014/main" id="{4FF4EF8C-D9C2-CC69-FD65-E1B3CA981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420938"/>
            <a:ext cx="5556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5">
            <a:extLst>
              <a:ext uri="{FF2B5EF4-FFF2-40B4-BE49-F238E27FC236}">
                <a16:creationId xmlns:a16="http://schemas.microsoft.com/office/drawing/2014/main" id="{ED857C3A-4CB1-F285-0230-2F8D3CAAF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997200"/>
            <a:ext cx="53975"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6">
            <a:extLst>
              <a:ext uri="{FF2B5EF4-FFF2-40B4-BE49-F238E27FC236}">
                <a16:creationId xmlns:a16="http://schemas.microsoft.com/office/drawing/2014/main" id="{CC8C5A34-11EE-F11B-9099-DF5DC7E80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5688" y="3316288"/>
            <a:ext cx="55562"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7">
            <a:extLst>
              <a:ext uri="{FF2B5EF4-FFF2-40B4-BE49-F238E27FC236}">
                <a16:creationId xmlns:a16="http://schemas.microsoft.com/office/drawing/2014/main" id="{E9096ECC-6B95-C62F-350E-F1C253917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3141663"/>
            <a:ext cx="5556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9" descr="A group of men on motorcycles">
            <a:extLst>
              <a:ext uri="{FF2B5EF4-FFF2-40B4-BE49-F238E27FC236}">
                <a16:creationId xmlns:a16="http://schemas.microsoft.com/office/drawing/2014/main" id="{0B3D1202-124D-A3FC-325E-FA82AC277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4383088"/>
            <a:ext cx="568325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BC0197F3-37C2-9B0F-334F-DFFBAFFA2D43}"/>
              </a:ext>
            </a:extLst>
          </p:cNvPr>
          <p:cNvSpPr>
            <a:spLocks noGrp="1"/>
          </p:cNvSpPr>
          <p:nvPr>
            <p:ph type="dt" sz="quarter" idx="10"/>
          </p:nvPr>
        </p:nvSpPr>
        <p:spPr/>
        <p:txBody>
          <a:bodyPr/>
          <a:lstStyle/>
          <a:p>
            <a:pPr>
              <a:defRPr/>
            </a:pPr>
            <a:fld id="{15C27996-0DBD-406D-A23E-804AD25F4B88}" type="datetime1">
              <a:rPr lang="en-GB" altLang="de-DE"/>
              <a:pPr>
                <a:defRPr/>
              </a:pPr>
              <a:t>24/07/2025</a:t>
            </a:fld>
            <a:endParaRPr lang="en-GB" altLang="de-DE"/>
          </a:p>
        </p:txBody>
      </p:sp>
      <p:sp>
        <p:nvSpPr>
          <p:cNvPr id="47107" name="Foliennummernplatzhalter 5">
            <a:extLst>
              <a:ext uri="{FF2B5EF4-FFF2-40B4-BE49-F238E27FC236}">
                <a16:creationId xmlns:a16="http://schemas.microsoft.com/office/drawing/2014/main" id="{49E6F05A-7F0C-2069-B53B-631476072BC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A930FCE5-BC09-4AC5-80B1-B6B637000087}" type="slidenum">
              <a:rPr lang="en-GB" altLang="de-DE" sz="1400" smtClean="0"/>
              <a:pPr>
                <a:spcBef>
                  <a:spcPct val="0"/>
                </a:spcBef>
                <a:buClrTx/>
                <a:buSzTx/>
                <a:buFontTx/>
                <a:buNone/>
              </a:pPr>
              <a:t>36</a:t>
            </a:fld>
            <a:endParaRPr lang="en-GB" altLang="de-DE" sz="1400"/>
          </a:p>
        </p:txBody>
      </p:sp>
      <p:sp>
        <p:nvSpPr>
          <p:cNvPr id="47108" name="Rectangle 6">
            <a:extLst>
              <a:ext uri="{FF2B5EF4-FFF2-40B4-BE49-F238E27FC236}">
                <a16:creationId xmlns:a16="http://schemas.microsoft.com/office/drawing/2014/main" id="{C23C0169-7AF3-AD36-5704-D5B69A8E80E4}"/>
              </a:ext>
            </a:extLst>
          </p:cNvPr>
          <p:cNvSpPr>
            <a:spLocks noGrp="1" noChangeArrowheads="1"/>
          </p:cNvSpPr>
          <p:nvPr>
            <p:ph type="title"/>
          </p:nvPr>
        </p:nvSpPr>
        <p:spPr/>
        <p:txBody>
          <a:bodyPr/>
          <a:lstStyle/>
          <a:p>
            <a:pPr eaLnBrk="1" hangingPunct="1"/>
            <a:r>
              <a:rPr lang="en-GB" altLang="de-DE" sz="4000"/>
              <a:t>Next Steps - SA Trupp</a:t>
            </a:r>
            <a:r>
              <a:rPr lang="de-DE" altLang="de-DE" sz="4000"/>
              <a:t>führer</a:t>
            </a:r>
            <a:endParaRPr lang="en-GB" altLang="de-DE" sz="4000"/>
          </a:p>
        </p:txBody>
      </p:sp>
      <p:pic>
        <p:nvPicPr>
          <p:cNvPr id="47109" name="Picture 9">
            <a:extLst>
              <a:ext uri="{FF2B5EF4-FFF2-40B4-BE49-F238E27FC236}">
                <a16:creationId xmlns:a16="http://schemas.microsoft.com/office/drawing/2014/main" id="{915FD66C-EDE0-9A34-AF1B-761BC80F4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792288"/>
            <a:ext cx="64008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 descr="D:\My Documents\History-pics\59.jpg">
            <a:extLst>
              <a:ext uri="{FF2B5EF4-FFF2-40B4-BE49-F238E27FC236}">
                <a16:creationId xmlns:a16="http://schemas.microsoft.com/office/drawing/2014/main" id="{BEC7B165-3731-48C1-647B-E4E60B0FD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66800"/>
            <a:ext cx="21875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6" descr="A screenshot of a computer&#10;&#10;Description automatically generated with medium confidence">
            <a:extLst>
              <a:ext uri="{FF2B5EF4-FFF2-40B4-BE49-F238E27FC236}">
                <a16:creationId xmlns:a16="http://schemas.microsoft.com/office/drawing/2014/main" id="{DE1FACAE-9857-B8E1-98D1-D25C28409D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35600" y="107950"/>
            <a:ext cx="2870200" cy="6564313"/>
          </a:xfrm>
        </p:spPr>
      </p:pic>
      <p:sp>
        <p:nvSpPr>
          <p:cNvPr id="4" name="Date Placeholder 3">
            <a:extLst>
              <a:ext uri="{FF2B5EF4-FFF2-40B4-BE49-F238E27FC236}">
                <a16:creationId xmlns:a16="http://schemas.microsoft.com/office/drawing/2014/main" id="{27526FE9-6045-5557-8F98-084FA05A3309}"/>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48132" name="Slide Number Placeholder 4">
            <a:extLst>
              <a:ext uri="{FF2B5EF4-FFF2-40B4-BE49-F238E27FC236}">
                <a16:creationId xmlns:a16="http://schemas.microsoft.com/office/drawing/2014/main" id="{92C9B833-888B-D6B7-E0CE-1A0ED468E3AA}"/>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5C1FC403-0CB2-4A23-BF2B-4C93951C2D7F}" type="slidenum">
              <a:rPr lang="en-GB" altLang="de-DE" sz="1400" smtClean="0"/>
              <a:pPr>
                <a:spcBef>
                  <a:spcPct val="0"/>
                </a:spcBef>
                <a:buClrTx/>
                <a:buSzTx/>
                <a:buFontTx/>
                <a:buNone/>
              </a:pPr>
              <a:t>37</a:t>
            </a:fld>
            <a:endParaRPr lang="en-GB" altLang="de-DE" sz="1400"/>
          </a:p>
        </p:txBody>
      </p:sp>
      <p:pic>
        <p:nvPicPr>
          <p:cNvPr id="48133" name="Picture 8" descr="A screenshot of a table&#10;&#10;Description automatically generated with low confidence">
            <a:extLst>
              <a:ext uri="{FF2B5EF4-FFF2-40B4-BE49-F238E27FC236}">
                <a16:creationId xmlns:a16="http://schemas.microsoft.com/office/drawing/2014/main" id="{EE8AA85D-4126-4069-3D41-12B2D000C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29000"/>
            <a:ext cx="46958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B7F2F4E-0C43-C64D-2315-ABC95A77D143}"/>
              </a:ext>
            </a:extLst>
          </p:cNvPr>
          <p:cNvSpPr/>
          <p:nvPr/>
        </p:nvSpPr>
        <p:spPr>
          <a:xfrm>
            <a:off x="539750" y="5805488"/>
            <a:ext cx="1368425" cy="287337"/>
          </a:xfrm>
          <a:prstGeom prst="rect">
            <a:avLst/>
          </a:prstGeom>
          <a:solidFill>
            <a:srgbClr val="CC66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dirty="0">
              <a:highlight>
                <a:srgbClr val="FFFF00"/>
              </a:highlight>
            </a:endParaRPr>
          </a:p>
        </p:txBody>
      </p:sp>
      <p:sp>
        <p:nvSpPr>
          <p:cNvPr id="3" name="Rectangle 2">
            <a:extLst>
              <a:ext uri="{FF2B5EF4-FFF2-40B4-BE49-F238E27FC236}">
                <a16:creationId xmlns:a16="http://schemas.microsoft.com/office/drawing/2014/main" id="{A15201ED-B98C-82BC-C9BF-7FA66C18000F}"/>
              </a:ext>
            </a:extLst>
          </p:cNvPr>
          <p:cNvSpPr/>
          <p:nvPr/>
        </p:nvSpPr>
        <p:spPr>
          <a:xfrm>
            <a:off x="6443663" y="4652963"/>
            <a:ext cx="720725" cy="288925"/>
          </a:xfrm>
          <a:prstGeom prst="rect">
            <a:avLst/>
          </a:prstGeom>
          <a:solidFill>
            <a:srgbClr val="CC66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E6E4F4B7-4F09-4C80-179D-DC83772DA70B}"/>
              </a:ext>
            </a:extLst>
          </p:cNvPr>
          <p:cNvSpPr>
            <a:spLocks noGrp="1"/>
          </p:cNvSpPr>
          <p:nvPr>
            <p:ph type="dt" sz="quarter" idx="10"/>
          </p:nvPr>
        </p:nvSpPr>
        <p:spPr/>
        <p:txBody>
          <a:bodyPr/>
          <a:lstStyle/>
          <a:p>
            <a:pPr>
              <a:defRPr/>
            </a:pPr>
            <a:fld id="{1BFC927E-2759-4EA7-8DCA-469A00B12BA9}" type="datetime1">
              <a:rPr lang="en-GB" altLang="de-DE"/>
              <a:pPr>
                <a:defRPr/>
              </a:pPr>
              <a:t>24/07/2025</a:t>
            </a:fld>
            <a:endParaRPr lang="en-GB" altLang="de-DE"/>
          </a:p>
        </p:txBody>
      </p:sp>
      <p:sp>
        <p:nvSpPr>
          <p:cNvPr id="49155" name="Foliennummernplatzhalter 5">
            <a:extLst>
              <a:ext uri="{FF2B5EF4-FFF2-40B4-BE49-F238E27FC236}">
                <a16:creationId xmlns:a16="http://schemas.microsoft.com/office/drawing/2014/main" id="{D20567EE-A3A1-8D2E-6966-A5633B3275B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7DF74984-1D67-4568-9D15-560A2807D953}" type="slidenum">
              <a:rPr lang="en-GB" altLang="de-DE" sz="1400" smtClean="0"/>
              <a:pPr>
                <a:spcBef>
                  <a:spcPct val="0"/>
                </a:spcBef>
                <a:buClrTx/>
                <a:buSzTx/>
                <a:buFontTx/>
                <a:buNone/>
              </a:pPr>
              <a:t>38</a:t>
            </a:fld>
            <a:endParaRPr lang="en-GB" altLang="de-DE" sz="1400"/>
          </a:p>
        </p:txBody>
      </p:sp>
      <p:sp>
        <p:nvSpPr>
          <p:cNvPr id="49156" name="Rectangle 2">
            <a:extLst>
              <a:ext uri="{FF2B5EF4-FFF2-40B4-BE49-F238E27FC236}">
                <a16:creationId xmlns:a16="http://schemas.microsoft.com/office/drawing/2014/main" id="{C33C6BAF-9709-523E-5A3B-B8FFBD2E75EA}"/>
              </a:ext>
            </a:extLst>
          </p:cNvPr>
          <p:cNvSpPr>
            <a:spLocks noGrp="1" noChangeArrowheads="1"/>
          </p:cNvSpPr>
          <p:nvPr>
            <p:ph type="title"/>
          </p:nvPr>
        </p:nvSpPr>
        <p:spPr>
          <a:xfrm>
            <a:off x="2627313" y="609600"/>
            <a:ext cx="6408737" cy="1143000"/>
          </a:xfrm>
        </p:spPr>
        <p:txBody>
          <a:bodyPr/>
          <a:lstStyle/>
          <a:p>
            <a:pPr eaLnBrk="1" hangingPunct="1"/>
            <a:r>
              <a:rPr lang="de-DE" altLang="de-DE" sz="4000"/>
              <a:t>Ortsgruppenpropagandaleiter / Local chief of Propaganda</a:t>
            </a:r>
          </a:p>
        </p:txBody>
      </p:sp>
      <p:pic>
        <p:nvPicPr>
          <p:cNvPr id="49157" name="Picture 4">
            <a:extLst>
              <a:ext uri="{FF2B5EF4-FFF2-40B4-BE49-F238E27FC236}">
                <a16:creationId xmlns:a16="http://schemas.microsoft.com/office/drawing/2014/main" id="{A6F40049-70EB-A508-73D3-48AAF0311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427038"/>
            <a:ext cx="17351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BCE22C97-B31E-A7CB-874F-ED4AE5C94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17763"/>
            <a:ext cx="6858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5">
            <a:extLst>
              <a:ext uri="{FF2B5EF4-FFF2-40B4-BE49-F238E27FC236}">
                <a16:creationId xmlns:a16="http://schemas.microsoft.com/office/drawing/2014/main" id="{1E5FD53E-9FFE-64AD-DDD5-13B85C7770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5046041-1735-48B2-A2C2-6E1184AD460A}" type="slidenum">
              <a:rPr lang="en-GB" altLang="de-DE" sz="1400" smtClean="0"/>
              <a:pPr>
                <a:spcBef>
                  <a:spcPct val="0"/>
                </a:spcBef>
                <a:buClrTx/>
                <a:buSzTx/>
                <a:buFontTx/>
                <a:buNone/>
              </a:pPr>
              <a:t>39</a:t>
            </a:fld>
            <a:endParaRPr lang="en-GB" altLang="de-DE" sz="1400"/>
          </a:p>
        </p:txBody>
      </p:sp>
      <p:sp>
        <p:nvSpPr>
          <p:cNvPr id="50179" name="Rectangle 2">
            <a:extLst>
              <a:ext uri="{FF2B5EF4-FFF2-40B4-BE49-F238E27FC236}">
                <a16:creationId xmlns:a16="http://schemas.microsoft.com/office/drawing/2014/main" id="{8E38010A-FD7B-1D39-EAF2-4EC269078F6B}"/>
              </a:ext>
            </a:extLst>
          </p:cNvPr>
          <p:cNvSpPr>
            <a:spLocks noGrp="1" noChangeArrowheads="1"/>
          </p:cNvSpPr>
          <p:nvPr>
            <p:ph type="title"/>
          </p:nvPr>
        </p:nvSpPr>
        <p:spPr>
          <a:xfrm>
            <a:off x="2627313" y="609600"/>
            <a:ext cx="6408737" cy="1143000"/>
          </a:xfrm>
        </p:spPr>
        <p:txBody>
          <a:bodyPr/>
          <a:lstStyle/>
          <a:p>
            <a:pPr eaLnBrk="1" hangingPunct="1"/>
            <a:r>
              <a:rPr lang="de-DE" altLang="de-DE" sz="4000"/>
              <a:t>Ortsgruppenpropagandaleiter / Local chief of Propaganda</a:t>
            </a:r>
          </a:p>
        </p:txBody>
      </p:sp>
      <p:pic>
        <p:nvPicPr>
          <p:cNvPr id="50180" name="Picture 4">
            <a:extLst>
              <a:ext uri="{FF2B5EF4-FFF2-40B4-BE49-F238E27FC236}">
                <a16:creationId xmlns:a16="http://schemas.microsoft.com/office/drawing/2014/main" id="{576C5C23-25E2-3B5A-1A18-E5454857A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427038"/>
            <a:ext cx="17351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2">
            <a:extLst>
              <a:ext uri="{FF2B5EF4-FFF2-40B4-BE49-F238E27FC236}">
                <a16:creationId xmlns:a16="http://schemas.microsoft.com/office/drawing/2014/main" id="{22728436-0D8D-1B78-584D-99FEE78C4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788" y="1752600"/>
            <a:ext cx="368141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D51CF2E-C6AD-26D8-14BD-C98E61D65064}"/>
              </a:ext>
            </a:extLst>
          </p:cNvPr>
          <p:cNvSpPr txBox="1"/>
          <p:nvPr/>
        </p:nvSpPr>
        <p:spPr>
          <a:xfrm>
            <a:off x="611188" y="5532438"/>
            <a:ext cx="4392612" cy="1016000"/>
          </a:xfrm>
          <a:prstGeom prst="rect">
            <a:avLst/>
          </a:prstGeom>
          <a:noFill/>
        </p:spPr>
        <p:txBody>
          <a:bodyPr>
            <a:spAutoFit/>
          </a:bodyPr>
          <a:lstStyle/>
          <a:p>
            <a:pPr>
              <a:defRPr/>
            </a:pPr>
            <a:r>
              <a:rPr lang="de-DE" sz="1200" dirty="0">
                <a:latin typeface="+mn-lt"/>
              </a:rPr>
              <a:t>Gau: ~ 22 Kreise  (2.5 </a:t>
            </a:r>
            <a:r>
              <a:rPr lang="de-DE" sz="1200" dirty="0" err="1">
                <a:latin typeface="+mn-lt"/>
              </a:rPr>
              <a:t>million</a:t>
            </a:r>
            <a:r>
              <a:rPr lang="de-DE" sz="1200" dirty="0">
                <a:latin typeface="+mn-lt"/>
              </a:rPr>
              <a:t> </a:t>
            </a:r>
            <a:r>
              <a:rPr lang="de-DE" sz="1200" dirty="0" err="1">
                <a:latin typeface="+mn-lt"/>
              </a:rPr>
              <a:t>people</a:t>
            </a:r>
            <a:r>
              <a:rPr lang="de-DE" sz="1200" dirty="0">
                <a:latin typeface="+mn-lt"/>
              </a:rPr>
              <a:t>)</a:t>
            </a:r>
          </a:p>
          <a:p>
            <a:pPr>
              <a:defRPr/>
            </a:pPr>
            <a:r>
              <a:rPr lang="de-DE" sz="1200" dirty="0">
                <a:latin typeface="+mn-lt"/>
              </a:rPr>
              <a:t>Kreis: ~ 10 Ortsgruppen (110,000 </a:t>
            </a:r>
            <a:r>
              <a:rPr lang="de-DE" sz="1200" dirty="0" err="1">
                <a:latin typeface="+mn-lt"/>
              </a:rPr>
              <a:t>people</a:t>
            </a:r>
            <a:r>
              <a:rPr lang="de-DE" sz="1200" dirty="0">
                <a:latin typeface="+mn-lt"/>
              </a:rPr>
              <a:t>)</a:t>
            </a:r>
          </a:p>
          <a:p>
            <a:pPr>
              <a:defRPr/>
            </a:pPr>
            <a:r>
              <a:rPr lang="de-DE" sz="1200" dirty="0">
                <a:latin typeface="+mn-lt"/>
              </a:rPr>
              <a:t>Ortsgruppe: 8 Zellen (5,440 - 10,880 </a:t>
            </a:r>
            <a:r>
              <a:rPr lang="de-DE" sz="1200" dirty="0" err="1">
                <a:latin typeface="+mn-lt"/>
              </a:rPr>
              <a:t>people</a:t>
            </a:r>
            <a:r>
              <a:rPr lang="de-DE" sz="1200" dirty="0">
                <a:latin typeface="+mn-lt"/>
              </a:rPr>
              <a:t>)</a:t>
            </a:r>
          </a:p>
          <a:p>
            <a:pPr>
              <a:defRPr/>
            </a:pPr>
            <a:r>
              <a:rPr lang="de-DE" sz="1200" dirty="0">
                <a:latin typeface="+mn-lt"/>
              </a:rPr>
              <a:t>Zelle: 4 – 8  Blocks (680 – 1,360 </a:t>
            </a:r>
            <a:r>
              <a:rPr lang="de-DE" sz="1200" dirty="0" err="1">
                <a:latin typeface="+mn-lt"/>
              </a:rPr>
              <a:t>people</a:t>
            </a:r>
            <a:r>
              <a:rPr lang="de-DE" sz="1200" dirty="0">
                <a:latin typeface="+mn-lt"/>
              </a:rPr>
              <a:t>)</a:t>
            </a:r>
          </a:p>
          <a:p>
            <a:pPr>
              <a:defRPr/>
            </a:pPr>
            <a:r>
              <a:rPr lang="de-DE" sz="1200" dirty="0">
                <a:latin typeface="+mn-lt"/>
              </a:rPr>
              <a:t>Block: </a:t>
            </a:r>
            <a:r>
              <a:rPr lang="de-DE" sz="1200" dirty="0" err="1">
                <a:latin typeface="+mn-lt"/>
              </a:rPr>
              <a:t>about</a:t>
            </a:r>
            <a:r>
              <a:rPr lang="de-DE" sz="1200" dirty="0">
                <a:latin typeface="+mn-lt"/>
              </a:rPr>
              <a:t> 40 – 60 </a:t>
            </a:r>
            <a:r>
              <a:rPr lang="de-DE" sz="1200" dirty="0" err="1">
                <a:latin typeface="+mn-lt"/>
              </a:rPr>
              <a:t>households</a:t>
            </a:r>
            <a:r>
              <a:rPr lang="de-DE" sz="1200" dirty="0">
                <a:latin typeface="+mn-lt"/>
              </a:rPr>
              <a:t> </a:t>
            </a:r>
            <a:r>
              <a:rPr lang="de-DE" sz="1200" dirty="0" err="1">
                <a:latin typeface="+mn-lt"/>
              </a:rPr>
              <a:t>with</a:t>
            </a:r>
            <a:r>
              <a:rPr lang="de-DE" sz="1200" dirty="0">
                <a:latin typeface="+mn-lt"/>
              </a:rPr>
              <a:t> </a:t>
            </a:r>
            <a:r>
              <a:rPr lang="de-DE" sz="1200" dirty="0" err="1">
                <a:latin typeface="+mn-lt"/>
              </a:rPr>
              <a:t>about</a:t>
            </a:r>
            <a:r>
              <a:rPr lang="de-DE" sz="1200" dirty="0">
                <a:latin typeface="+mn-lt"/>
              </a:rPr>
              <a:t> 170 </a:t>
            </a:r>
            <a:r>
              <a:rPr lang="de-DE" sz="1200" dirty="0" err="1">
                <a:latin typeface="+mn-lt"/>
              </a:rPr>
              <a:t>people</a:t>
            </a:r>
            <a:endParaRPr lang="en-GB" sz="1200" dirty="0">
              <a:latin typeface="+mn-lt"/>
            </a:endParaRPr>
          </a:p>
        </p:txBody>
      </p:sp>
      <p:pic>
        <p:nvPicPr>
          <p:cNvPr id="50183" name="Picture 6" descr="A diagram of a company&#10;&#10;AI-generated content may be incorrect.">
            <a:extLst>
              <a:ext uri="{FF2B5EF4-FFF2-40B4-BE49-F238E27FC236}">
                <a16:creationId xmlns:a16="http://schemas.microsoft.com/office/drawing/2014/main" id="{CCDBB9AD-8C48-02CF-D7BE-9FA3FF3B5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1752600"/>
            <a:ext cx="25400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EE3742D-8A66-EFAB-097B-E06438333F3C}"/>
              </a:ext>
            </a:extLst>
          </p:cNvPr>
          <p:cNvSpPr>
            <a:spLocks noGrp="1" noChangeArrowheads="1"/>
          </p:cNvSpPr>
          <p:nvPr>
            <p:ph type="title"/>
          </p:nvPr>
        </p:nvSpPr>
        <p:spPr>
          <a:xfrm>
            <a:off x="2819400" y="609600"/>
            <a:ext cx="6096000" cy="3898900"/>
          </a:xfrm>
        </p:spPr>
        <p:txBody>
          <a:bodyPr/>
          <a:lstStyle/>
          <a:p>
            <a:r>
              <a:rPr lang="en-GB" altLang="en-US"/>
              <a:t>Prussia = Germany?</a:t>
            </a:r>
            <a:br>
              <a:rPr lang="en-GB" altLang="en-US"/>
            </a:br>
            <a:br>
              <a:rPr lang="en-GB" altLang="en-US"/>
            </a:br>
            <a:r>
              <a:rPr lang="en-GB" altLang="en-US" sz="1800"/>
              <a:t>Prussia as the quintessential Germany:</a:t>
            </a:r>
            <a:br>
              <a:rPr lang="en-GB" altLang="en-US" sz="1800"/>
            </a:br>
            <a:br>
              <a:rPr lang="en-GB" altLang="en-US" sz="1800"/>
            </a:br>
            <a:r>
              <a:rPr lang="en-GB" altLang="en-US" sz="1800"/>
              <a:t>Negative traits:		Virtues:</a:t>
            </a:r>
            <a:br>
              <a:rPr lang="en-GB" altLang="en-US" sz="1800"/>
            </a:br>
            <a:br>
              <a:rPr lang="en-GB" altLang="en-US" sz="1800"/>
            </a:br>
            <a:r>
              <a:rPr lang="en-GB" altLang="en-US" sz="1800"/>
              <a:t>militaristic 		punctuality</a:t>
            </a:r>
            <a:br>
              <a:rPr lang="en-GB" altLang="en-US" sz="1800"/>
            </a:br>
            <a:r>
              <a:rPr lang="en-GB" altLang="en-US" sz="1800"/>
              <a:t>belligerent		order</a:t>
            </a:r>
            <a:br>
              <a:rPr lang="en-GB" altLang="en-US" sz="1800"/>
            </a:br>
            <a:r>
              <a:rPr lang="en-GB" altLang="en-US" sz="1800"/>
              <a:t>blind obedience		diligence</a:t>
            </a:r>
            <a:br>
              <a:rPr lang="en-GB" altLang="en-US" sz="1800"/>
            </a:br>
            <a:r>
              <a:rPr lang="en-GB" altLang="en-US" sz="1800"/>
              <a:t>strict			duty</a:t>
            </a:r>
            <a:br>
              <a:rPr lang="en-GB" altLang="en-US" sz="1800"/>
            </a:br>
            <a:r>
              <a:rPr lang="en-GB" altLang="en-US" sz="1800"/>
              <a:t>no sense of humour		honesty</a:t>
            </a:r>
            <a:br>
              <a:rPr lang="en-GB" altLang="en-US" sz="1800"/>
            </a:br>
            <a:r>
              <a:rPr lang="en-GB" altLang="en-US" sz="1800"/>
              <a:t>subservient		frugality</a:t>
            </a:r>
            <a:br>
              <a:rPr lang="en-GB" altLang="en-US" sz="1800"/>
            </a:br>
            <a:r>
              <a:rPr lang="en-GB" altLang="en-US" sz="1800"/>
              <a:t>cold			cleanliness</a:t>
            </a:r>
            <a:br>
              <a:rPr lang="en-GB" altLang="en-US" sz="1800"/>
            </a:br>
            <a:r>
              <a:rPr lang="en-GB" altLang="en-US" sz="1800"/>
              <a:t>arrogant			reliability</a:t>
            </a:r>
            <a:br>
              <a:rPr lang="en-GB" altLang="en-US" sz="1800"/>
            </a:br>
            <a:r>
              <a:rPr lang="en-GB" altLang="en-US" sz="1800"/>
              <a:t>bureaucratic		efficiency</a:t>
            </a:r>
          </a:p>
        </p:txBody>
      </p:sp>
      <p:sp>
        <p:nvSpPr>
          <p:cNvPr id="4" name="Date Placeholder 3">
            <a:extLst>
              <a:ext uri="{FF2B5EF4-FFF2-40B4-BE49-F238E27FC236}">
                <a16:creationId xmlns:a16="http://schemas.microsoft.com/office/drawing/2014/main" id="{0BEDA94D-3D56-707B-BB2C-6CBF7C611D6F}"/>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9220" name="Slide Number Placeholder 4">
            <a:extLst>
              <a:ext uri="{FF2B5EF4-FFF2-40B4-BE49-F238E27FC236}">
                <a16:creationId xmlns:a16="http://schemas.microsoft.com/office/drawing/2014/main" id="{DEF4AEE8-BFF7-385E-FEA8-EFBB09C9A6C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A0AB49FC-A988-4299-B2E3-94C632973086}" type="slidenum">
              <a:rPr lang="en-GB" altLang="de-DE" sz="1400" smtClean="0"/>
              <a:pPr>
                <a:spcBef>
                  <a:spcPct val="0"/>
                </a:spcBef>
                <a:buClrTx/>
                <a:buSzTx/>
                <a:buFontTx/>
                <a:buNone/>
              </a:pPr>
              <a:t>4</a:t>
            </a:fld>
            <a:endParaRPr lang="en-GB" altLang="de-DE" sz="1400"/>
          </a:p>
        </p:txBody>
      </p:sp>
      <p:pic>
        <p:nvPicPr>
          <p:cNvPr id="9221" name="Picture 4" descr="A cartoon of a pirate with a sword&#10;&#10;AI-generated content may be incorrect.">
            <a:extLst>
              <a:ext uri="{FF2B5EF4-FFF2-40B4-BE49-F238E27FC236}">
                <a16:creationId xmlns:a16="http://schemas.microsoft.com/office/drawing/2014/main" id="{07E291C0-ACDB-82DF-9F45-348F160B9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916113"/>
            <a:ext cx="2690812"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nummernplatzhalter 5">
            <a:extLst>
              <a:ext uri="{FF2B5EF4-FFF2-40B4-BE49-F238E27FC236}">
                <a16:creationId xmlns:a16="http://schemas.microsoft.com/office/drawing/2014/main" id="{D8F35A43-8415-B36E-511E-5C19385C3BA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46A843EE-9758-417E-A0B3-DBE2B92C41D7}" type="slidenum">
              <a:rPr lang="en-GB" altLang="de-DE" sz="1400" smtClean="0"/>
              <a:pPr>
                <a:spcBef>
                  <a:spcPct val="0"/>
                </a:spcBef>
                <a:buClrTx/>
                <a:buSzTx/>
                <a:buFontTx/>
                <a:buNone/>
              </a:pPr>
              <a:t>40</a:t>
            </a:fld>
            <a:endParaRPr lang="en-GB" altLang="de-DE" sz="1400"/>
          </a:p>
        </p:txBody>
      </p:sp>
      <p:sp>
        <p:nvSpPr>
          <p:cNvPr id="51203" name="Rectangle 2">
            <a:extLst>
              <a:ext uri="{FF2B5EF4-FFF2-40B4-BE49-F238E27FC236}">
                <a16:creationId xmlns:a16="http://schemas.microsoft.com/office/drawing/2014/main" id="{43D5A576-3D78-DF20-6757-B976DAE4EE76}"/>
              </a:ext>
            </a:extLst>
          </p:cNvPr>
          <p:cNvSpPr>
            <a:spLocks noGrp="1" noChangeArrowheads="1"/>
          </p:cNvSpPr>
          <p:nvPr>
            <p:ph type="title"/>
          </p:nvPr>
        </p:nvSpPr>
        <p:spPr>
          <a:xfrm>
            <a:off x="468313" y="609600"/>
            <a:ext cx="8567737" cy="1143000"/>
          </a:xfrm>
        </p:spPr>
        <p:txBody>
          <a:bodyPr/>
          <a:lstStyle/>
          <a:p>
            <a:pPr eaLnBrk="1" hangingPunct="1"/>
            <a:r>
              <a:rPr lang="de-DE" altLang="de-DE" sz="4000"/>
              <a:t>Elektroinstallateur Meisterbrief / </a:t>
            </a:r>
            <a:br>
              <a:rPr lang="de-DE" altLang="de-DE" sz="4000"/>
            </a:br>
            <a:r>
              <a:rPr lang="de-DE" altLang="de-DE" sz="4000"/>
              <a:t>Electrician </a:t>
            </a:r>
            <a:r>
              <a:rPr lang="en-GB" altLang="en-US" sz="4000"/>
              <a:t>Master Craftsman's diploma</a:t>
            </a:r>
            <a:br>
              <a:rPr lang="en-GB" altLang="en-US" sz="4000"/>
            </a:br>
            <a:br>
              <a:rPr lang="en-GB" altLang="en-US" sz="4000"/>
            </a:br>
            <a:r>
              <a:rPr lang="en-GB" altLang="en-US" sz="4000"/>
              <a:t>19 January 1928</a:t>
            </a:r>
            <a:endParaRPr lang="de-DE" altLang="de-DE" sz="4000"/>
          </a:p>
        </p:txBody>
      </p:sp>
      <p:pic>
        <p:nvPicPr>
          <p:cNvPr id="51204" name="Picture 4" descr="A person holding a piece of paper&#10;&#10;AI-generated content may be incorrect.">
            <a:extLst>
              <a:ext uri="{FF2B5EF4-FFF2-40B4-BE49-F238E27FC236}">
                <a16:creationId xmlns:a16="http://schemas.microsoft.com/office/drawing/2014/main" id="{70FC7728-13B6-25E7-ABED-E0FB60288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238" y="1501775"/>
            <a:ext cx="331152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B048981-820A-BACF-22E8-AA9337066F8C}"/>
              </a:ext>
            </a:extLst>
          </p:cNvPr>
          <p:cNvSpPr txBox="1"/>
          <p:nvPr/>
        </p:nvSpPr>
        <p:spPr>
          <a:xfrm>
            <a:off x="468313" y="2205038"/>
            <a:ext cx="4943475" cy="3694112"/>
          </a:xfrm>
          <a:prstGeom prst="rect">
            <a:avLst/>
          </a:prstGeom>
          <a:noFill/>
        </p:spPr>
        <p:txBody>
          <a:bodyPr>
            <a:spAutoFit/>
          </a:bodyPr>
          <a:lstStyle/>
          <a:p>
            <a:pPr>
              <a:defRPr/>
            </a:pPr>
            <a:r>
              <a:rPr lang="en-GB" sz="1800" dirty="0">
                <a:latin typeface="+mn-lt"/>
              </a:rPr>
              <a:t>A "</a:t>
            </a:r>
            <a:r>
              <a:rPr lang="en-GB" sz="1800" dirty="0" err="1">
                <a:latin typeface="+mn-lt"/>
              </a:rPr>
              <a:t>Meisterbrief</a:t>
            </a:r>
            <a:r>
              <a:rPr lang="en-GB" sz="1800" dirty="0">
                <a:latin typeface="+mn-lt"/>
              </a:rPr>
              <a:t>" is a German qualification that signifies a Master Craftsman's diploma, representing the highest level of vocational training in a specific trade.</a:t>
            </a:r>
          </a:p>
          <a:p>
            <a:pPr>
              <a:defRPr/>
            </a:pPr>
            <a:endParaRPr lang="en-GB" sz="1800" dirty="0">
              <a:latin typeface="+mn-lt"/>
            </a:endParaRPr>
          </a:p>
          <a:p>
            <a:pPr>
              <a:defRPr/>
            </a:pPr>
            <a:r>
              <a:rPr lang="en-GB" sz="1800" dirty="0">
                <a:latin typeface="+mn-lt"/>
              </a:rPr>
              <a:t>It's a state-approved degree earned after extensive training in both theoretical and practical aspects of a craft, as well as business and legal knowledge.</a:t>
            </a:r>
          </a:p>
          <a:p>
            <a:pPr>
              <a:defRPr/>
            </a:pPr>
            <a:endParaRPr lang="en-GB" sz="1800" dirty="0">
              <a:latin typeface="+mn-lt"/>
            </a:endParaRPr>
          </a:p>
          <a:p>
            <a:pPr>
              <a:defRPr/>
            </a:pPr>
            <a:r>
              <a:rPr lang="en-GB" sz="1800" dirty="0">
                <a:latin typeface="+mn-lt"/>
              </a:rPr>
              <a:t>Holding a </a:t>
            </a:r>
            <a:r>
              <a:rPr lang="en-GB" sz="1800" dirty="0" err="1">
                <a:latin typeface="+mn-lt"/>
              </a:rPr>
              <a:t>Meisterbrief</a:t>
            </a:r>
            <a:r>
              <a:rPr lang="en-GB" sz="1800" dirty="0">
                <a:latin typeface="+mn-lt"/>
              </a:rPr>
              <a:t> allows individuals to train apprentices and often equates to a bachelor's degree in terms of recognition.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C4232856-0B06-6EFC-DC25-C7D96488C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2543175"/>
            <a:ext cx="285273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9EF281B1-047D-A02F-BB60-48E5116DC800}"/>
              </a:ext>
            </a:extLst>
          </p:cNvPr>
          <p:cNvSpPr>
            <a:spLocks noGrp="1" noChangeArrowheads="1"/>
          </p:cNvSpPr>
          <p:nvPr>
            <p:ph type="title"/>
          </p:nvPr>
        </p:nvSpPr>
        <p:spPr/>
        <p:txBody>
          <a:bodyPr/>
          <a:lstStyle/>
          <a:p>
            <a:pPr eaLnBrk="1" hangingPunct="1"/>
            <a:r>
              <a:rPr lang="en-GB" altLang="de-DE" sz="4500"/>
              <a:t>Reichsarbeitsdienst</a:t>
            </a:r>
            <a:br>
              <a:rPr lang="en-GB" altLang="de-DE" sz="4500"/>
            </a:br>
            <a:r>
              <a:rPr lang="en-GB" altLang="en-US" sz="4500"/>
              <a:t>Reich Labour Service</a:t>
            </a:r>
            <a:endParaRPr lang="de-DE" altLang="de-DE" sz="4500"/>
          </a:p>
        </p:txBody>
      </p:sp>
      <p:pic>
        <p:nvPicPr>
          <p:cNvPr id="52228" name="Picture 4">
            <a:extLst>
              <a:ext uri="{FF2B5EF4-FFF2-40B4-BE49-F238E27FC236}">
                <a16:creationId xmlns:a16="http://schemas.microsoft.com/office/drawing/2014/main" id="{F77007AF-89DE-4CEA-EF98-C84E69BEF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39763"/>
            <a:ext cx="2854325"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a:extLst>
              <a:ext uri="{FF2B5EF4-FFF2-40B4-BE49-F238E27FC236}">
                <a16:creationId xmlns:a16="http://schemas.microsoft.com/office/drawing/2014/main" id="{81507DF4-A22F-9B8B-6290-2B0F39E33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1751013"/>
            <a:ext cx="2798762"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a:extLst>
              <a:ext uri="{FF2B5EF4-FFF2-40B4-BE49-F238E27FC236}">
                <a16:creationId xmlns:a16="http://schemas.microsoft.com/office/drawing/2014/main" id="{4FECE03A-28AA-C143-2269-455102584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179388"/>
            <a:ext cx="139065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8" descr="D:\My Documents\History-pics\39.jpg">
            <a:extLst>
              <a:ext uri="{FF2B5EF4-FFF2-40B4-BE49-F238E27FC236}">
                <a16:creationId xmlns:a16="http://schemas.microsoft.com/office/drawing/2014/main" id="{5B20B0CB-308F-FB37-F2F6-C1EA352C8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8770"/>
          <a:stretch>
            <a:fillRect/>
          </a:stretch>
        </p:blipFill>
        <p:spPr bwMode="auto">
          <a:xfrm>
            <a:off x="2940050" y="1751013"/>
            <a:ext cx="318135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9">
            <a:extLst>
              <a:ext uri="{FF2B5EF4-FFF2-40B4-BE49-F238E27FC236}">
                <a16:creationId xmlns:a16="http://schemas.microsoft.com/office/drawing/2014/main" id="{C123487A-9CA6-A9E7-CBC6-82DF9601C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0050" y="3471863"/>
            <a:ext cx="3198813"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DB8AD83-23C6-F956-3A81-1927D98EA6D0}"/>
              </a:ext>
            </a:extLst>
          </p:cNvPr>
          <p:cNvSpPr txBox="1"/>
          <p:nvPr/>
        </p:nvSpPr>
        <p:spPr>
          <a:xfrm>
            <a:off x="107950" y="5780088"/>
            <a:ext cx="8997950" cy="1323975"/>
          </a:xfrm>
          <a:prstGeom prst="rect">
            <a:avLst/>
          </a:prstGeom>
          <a:noFill/>
        </p:spPr>
        <p:txBody>
          <a:bodyPr>
            <a:spAutoFit/>
          </a:bodyPr>
          <a:lstStyle/>
          <a:p>
            <a:pPr>
              <a:defRPr/>
            </a:pPr>
            <a:r>
              <a:rPr lang="en-GB" sz="1600" dirty="0">
                <a:latin typeface="+mn-lt"/>
              </a:rPr>
              <a:t>The Reich Labour Service (</a:t>
            </a:r>
            <a:r>
              <a:rPr lang="en-GB" sz="1600" dirty="0" err="1">
                <a:latin typeface="+mn-lt"/>
              </a:rPr>
              <a:t>Reichsarbeitsdienst</a:t>
            </a:r>
            <a:r>
              <a:rPr lang="en-GB" sz="1600" dirty="0">
                <a:latin typeface="+mn-lt"/>
              </a:rPr>
              <a:t>; RAD) was a major paramilitary organization an agency to help mitigate the effects of unemployment on the German economy, militarise the workforce and indoctrinate it with Nazi ideology. It was the official state labour service. From June 1935 onward, men aged between 18 and 25 served six months before their military service.</a:t>
            </a:r>
          </a:p>
          <a:p>
            <a:pPr>
              <a:defRPr/>
            </a:pPr>
            <a:endParaRPr lang="en-GB" sz="1600"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BFA86D4-FAB5-2939-17C4-F93B3BCAABE8}"/>
              </a:ext>
            </a:extLst>
          </p:cNvPr>
          <p:cNvSpPr>
            <a:spLocks noGrp="1" noChangeArrowheads="1"/>
          </p:cNvSpPr>
          <p:nvPr>
            <p:ph type="title"/>
          </p:nvPr>
        </p:nvSpPr>
        <p:spPr>
          <a:xfrm>
            <a:off x="179388" y="152400"/>
            <a:ext cx="8875712" cy="1143000"/>
          </a:xfrm>
        </p:spPr>
        <p:txBody>
          <a:bodyPr/>
          <a:lstStyle/>
          <a:p>
            <a:pPr eaLnBrk="1" hangingPunct="1"/>
            <a:r>
              <a:rPr lang="de-DE" altLang="de-DE"/>
              <a:t>Officer ? Oberfeldmeister - 1935</a:t>
            </a:r>
            <a:endParaRPr lang="en-GB" altLang="de-DE"/>
          </a:p>
        </p:txBody>
      </p:sp>
      <p:pic>
        <p:nvPicPr>
          <p:cNvPr id="53251" name="Picture 6">
            <a:extLst>
              <a:ext uri="{FF2B5EF4-FFF2-40B4-BE49-F238E27FC236}">
                <a16:creationId xmlns:a16="http://schemas.microsoft.com/office/drawing/2014/main" id="{2D764E04-D921-0E78-3E3C-7711FF1B7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2994025"/>
            <a:ext cx="275272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7">
            <a:extLst>
              <a:ext uri="{FF2B5EF4-FFF2-40B4-BE49-F238E27FC236}">
                <a16:creationId xmlns:a16="http://schemas.microsoft.com/office/drawing/2014/main" id="{9A327EEC-1972-7004-539E-C3FC7B0F6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39243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
            <a:extLst>
              <a:ext uri="{FF2B5EF4-FFF2-40B4-BE49-F238E27FC236}">
                <a16:creationId xmlns:a16="http://schemas.microsoft.com/office/drawing/2014/main" id="{3EA3ED8C-BB23-6AC5-505E-17D26AD38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1052513"/>
            <a:ext cx="35893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79F1202-7FE9-30D5-6F0B-AAAD3C0497D2}"/>
              </a:ext>
            </a:extLst>
          </p:cNvPr>
          <p:cNvSpPr/>
          <p:nvPr/>
        </p:nvSpPr>
        <p:spPr>
          <a:xfrm>
            <a:off x="5670550" y="4005263"/>
            <a:ext cx="3384550" cy="288925"/>
          </a:xfrm>
          <a:prstGeom prst="rect">
            <a:avLst/>
          </a:prstGeom>
          <a:solidFill>
            <a:srgbClr val="CC6600">
              <a:alpha val="49020"/>
            </a:srgb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78F839D-6B85-3446-D2C8-8CC98EEB19E1}"/>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54275" name="Slide Number Placeholder 4">
            <a:extLst>
              <a:ext uri="{FF2B5EF4-FFF2-40B4-BE49-F238E27FC236}">
                <a16:creationId xmlns:a16="http://schemas.microsoft.com/office/drawing/2014/main" id="{B74EFDD2-051B-469E-710B-BC335784E03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0F1C45B-D653-4BF3-A5C3-22DD12068511}" type="slidenum">
              <a:rPr lang="en-GB" altLang="de-DE" sz="1400" smtClean="0"/>
              <a:pPr>
                <a:spcBef>
                  <a:spcPct val="0"/>
                </a:spcBef>
                <a:buClrTx/>
                <a:buSzTx/>
                <a:buFontTx/>
                <a:buNone/>
              </a:pPr>
              <a:t>43</a:t>
            </a:fld>
            <a:endParaRPr lang="en-GB" altLang="de-DE" sz="1400"/>
          </a:p>
        </p:txBody>
      </p:sp>
      <p:pic>
        <p:nvPicPr>
          <p:cNvPr id="54276" name="Picture 2">
            <a:extLst>
              <a:ext uri="{FF2B5EF4-FFF2-40B4-BE49-F238E27FC236}">
                <a16:creationId xmlns:a16="http://schemas.microsoft.com/office/drawing/2014/main" id="{397B2CDC-AB1C-7BDA-6E0D-79A02DA07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746125"/>
            <a:ext cx="3627438"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9F1359-9692-2E13-A813-EB76A068D450}"/>
              </a:ext>
            </a:extLst>
          </p:cNvPr>
          <p:cNvSpPr txBox="1"/>
          <p:nvPr/>
        </p:nvSpPr>
        <p:spPr>
          <a:xfrm>
            <a:off x="827088" y="1989138"/>
            <a:ext cx="3889375" cy="4246562"/>
          </a:xfrm>
          <a:prstGeom prst="rect">
            <a:avLst/>
          </a:prstGeom>
          <a:noFill/>
        </p:spPr>
        <p:txBody>
          <a:bodyPr>
            <a:spAutoFit/>
          </a:bodyPr>
          <a:lstStyle/>
          <a:p>
            <a:pPr>
              <a:defRPr/>
            </a:pPr>
            <a:r>
              <a:rPr lang="de-DE" sz="1800" dirty="0">
                <a:latin typeface="+mn-lt"/>
              </a:rPr>
              <a:t>Met in 1929, </a:t>
            </a:r>
            <a:r>
              <a:rPr lang="de-DE" sz="1800" dirty="0" err="1">
                <a:latin typeface="+mn-lt"/>
              </a:rPr>
              <a:t>during</a:t>
            </a:r>
            <a:r>
              <a:rPr lang="de-DE" sz="1800" dirty="0">
                <a:latin typeface="+mn-lt"/>
              </a:rPr>
              <a:t> t</a:t>
            </a:r>
            <a:r>
              <a:rPr lang="en-GB" sz="1800" dirty="0">
                <a:latin typeface="+mn-lt"/>
              </a:rPr>
              <a:t>he Great Depression, a severe global economic downturn</a:t>
            </a:r>
            <a:r>
              <a:rPr lang="de-DE" sz="1800" dirty="0">
                <a:latin typeface="+mn-lt"/>
              </a:rPr>
              <a:t>.</a:t>
            </a:r>
          </a:p>
          <a:p>
            <a:pPr>
              <a:defRPr/>
            </a:pPr>
            <a:endParaRPr lang="de-DE" sz="1800" dirty="0">
              <a:latin typeface="+mn-lt"/>
            </a:endParaRPr>
          </a:p>
          <a:p>
            <a:pPr>
              <a:defRPr/>
            </a:pPr>
            <a:r>
              <a:rPr lang="de-DE" sz="1800" dirty="0">
                <a:latin typeface="+mn-lt"/>
              </a:rPr>
              <a:t>He was an </a:t>
            </a:r>
            <a:r>
              <a:rPr lang="de-DE" sz="1800" dirty="0" err="1">
                <a:latin typeface="+mn-lt"/>
              </a:rPr>
              <a:t>electrician</a:t>
            </a:r>
            <a:r>
              <a:rPr lang="de-DE" sz="1800" dirty="0">
                <a:latin typeface="+mn-lt"/>
              </a:rPr>
              <a:t>, but </a:t>
            </a:r>
            <a:r>
              <a:rPr lang="de-DE" sz="1800" dirty="0" err="1">
                <a:latin typeface="+mn-lt"/>
              </a:rPr>
              <a:t>largely</a:t>
            </a:r>
            <a:r>
              <a:rPr lang="de-DE" sz="1800" dirty="0">
                <a:latin typeface="+mn-lt"/>
              </a:rPr>
              <a:t> </a:t>
            </a:r>
            <a:r>
              <a:rPr lang="de-DE" sz="1800" dirty="0" err="1">
                <a:latin typeface="+mn-lt"/>
              </a:rPr>
              <a:t>unemployed</a:t>
            </a:r>
            <a:r>
              <a:rPr lang="de-DE" sz="1800" dirty="0">
                <a:latin typeface="+mn-lt"/>
              </a:rPr>
              <a:t>, </a:t>
            </a:r>
            <a:r>
              <a:rPr lang="de-DE" sz="1800" dirty="0" err="1">
                <a:latin typeface="+mn-lt"/>
              </a:rPr>
              <a:t>she</a:t>
            </a:r>
            <a:r>
              <a:rPr lang="de-DE" sz="1800" dirty="0">
                <a:latin typeface="+mn-lt"/>
              </a:rPr>
              <a:t> was </a:t>
            </a:r>
            <a:r>
              <a:rPr lang="de-DE" sz="1800" dirty="0" err="1">
                <a:latin typeface="+mn-lt"/>
              </a:rPr>
              <a:t>working</a:t>
            </a:r>
            <a:r>
              <a:rPr lang="de-DE" sz="1800" dirty="0">
                <a:latin typeface="+mn-lt"/>
              </a:rPr>
              <a:t> </a:t>
            </a:r>
            <a:r>
              <a:rPr lang="de-DE" sz="1800" dirty="0" err="1">
                <a:latin typeface="+mn-lt"/>
              </a:rPr>
              <a:t>as</a:t>
            </a:r>
            <a:r>
              <a:rPr lang="de-DE" sz="1800" dirty="0">
                <a:latin typeface="+mn-lt"/>
              </a:rPr>
              <a:t> a </a:t>
            </a:r>
            <a:r>
              <a:rPr lang="de-DE" sz="1800" dirty="0" err="1">
                <a:latin typeface="+mn-lt"/>
              </a:rPr>
              <a:t>seamstress</a:t>
            </a:r>
            <a:r>
              <a:rPr lang="de-DE" sz="1800" dirty="0">
                <a:latin typeface="+mn-lt"/>
              </a:rPr>
              <a:t> and </a:t>
            </a:r>
            <a:r>
              <a:rPr lang="de-DE" sz="1800" dirty="0" err="1">
                <a:latin typeface="+mn-lt"/>
              </a:rPr>
              <a:t>came</a:t>
            </a:r>
            <a:r>
              <a:rPr lang="de-DE" sz="1800" dirty="0">
                <a:latin typeface="+mn-lt"/>
              </a:rPr>
              <a:t> </a:t>
            </a:r>
            <a:r>
              <a:rPr lang="de-DE" sz="1800" dirty="0" err="1">
                <a:latin typeface="+mn-lt"/>
              </a:rPr>
              <a:t>from</a:t>
            </a:r>
            <a:r>
              <a:rPr lang="de-DE" sz="1800" dirty="0">
                <a:latin typeface="+mn-lt"/>
              </a:rPr>
              <a:t> a </a:t>
            </a:r>
            <a:r>
              <a:rPr lang="de-DE" sz="1800" dirty="0" err="1">
                <a:latin typeface="+mn-lt"/>
              </a:rPr>
              <a:t>little</a:t>
            </a:r>
            <a:r>
              <a:rPr lang="de-DE" sz="1800" dirty="0">
                <a:latin typeface="+mn-lt"/>
              </a:rPr>
              <a:t> </a:t>
            </a:r>
            <a:r>
              <a:rPr lang="de-DE" sz="1800" dirty="0" err="1">
                <a:latin typeface="+mn-lt"/>
              </a:rPr>
              <a:t>farm</a:t>
            </a:r>
            <a:r>
              <a:rPr lang="de-DE" sz="1800" dirty="0">
                <a:latin typeface="+mn-lt"/>
              </a:rPr>
              <a:t>.</a:t>
            </a:r>
          </a:p>
          <a:p>
            <a:pPr>
              <a:defRPr/>
            </a:pPr>
            <a:endParaRPr lang="de-DE" sz="1800" dirty="0">
              <a:latin typeface="+mn-lt"/>
            </a:endParaRPr>
          </a:p>
          <a:p>
            <a:pPr>
              <a:defRPr/>
            </a:pPr>
            <a:r>
              <a:rPr lang="de-DE" sz="1800" dirty="0" err="1">
                <a:latin typeface="+mn-lt"/>
              </a:rPr>
              <a:t>Got</a:t>
            </a:r>
            <a:r>
              <a:rPr lang="de-DE" sz="1800" dirty="0">
                <a:latin typeface="+mn-lt"/>
              </a:rPr>
              <a:t> </a:t>
            </a:r>
            <a:r>
              <a:rPr lang="de-DE" sz="1800" dirty="0" err="1">
                <a:latin typeface="+mn-lt"/>
              </a:rPr>
              <a:t>engaged</a:t>
            </a:r>
            <a:r>
              <a:rPr lang="de-DE" sz="1800" dirty="0">
                <a:latin typeface="+mn-lt"/>
              </a:rPr>
              <a:t> and </a:t>
            </a:r>
            <a:r>
              <a:rPr lang="de-DE" sz="1800" dirty="0" err="1">
                <a:latin typeface="+mn-lt"/>
              </a:rPr>
              <a:t>married</a:t>
            </a:r>
            <a:r>
              <a:rPr lang="de-DE" sz="1800" dirty="0">
                <a:latin typeface="+mn-lt"/>
              </a:rPr>
              <a:t> </a:t>
            </a:r>
            <a:r>
              <a:rPr lang="de-DE" sz="1800" dirty="0" err="1">
                <a:latin typeface="+mn-lt"/>
              </a:rPr>
              <a:t>six</a:t>
            </a:r>
            <a:r>
              <a:rPr lang="de-DE" sz="1800" dirty="0">
                <a:latin typeface="+mn-lt"/>
              </a:rPr>
              <a:t> </a:t>
            </a:r>
            <a:r>
              <a:rPr lang="de-DE" sz="1800" dirty="0" err="1">
                <a:latin typeface="+mn-lt"/>
              </a:rPr>
              <a:t>weeks</a:t>
            </a:r>
            <a:r>
              <a:rPr lang="de-DE" sz="1800" dirty="0">
                <a:latin typeface="+mn-lt"/>
              </a:rPr>
              <a:t> </a:t>
            </a:r>
            <a:r>
              <a:rPr lang="de-DE" sz="1800" dirty="0" err="1">
                <a:latin typeface="+mn-lt"/>
              </a:rPr>
              <a:t>later</a:t>
            </a:r>
            <a:r>
              <a:rPr lang="de-DE" sz="1800" dirty="0">
                <a:latin typeface="+mn-lt"/>
              </a:rPr>
              <a:t> in 1935:</a:t>
            </a:r>
          </a:p>
          <a:p>
            <a:pPr>
              <a:defRPr/>
            </a:pPr>
            <a:r>
              <a:rPr lang="de-DE" sz="1800" i="1" dirty="0">
                <a:latin typeface="+mn-lt"/>
              </a:rPr>
              <a:t>„Nee, wenn schon, denn schon, </a:t>
            </a:r>
            <a:r>
              <a:rPr lang="de-DE" sz="1800" i="1" dirty="0" err="1">
                <a:latin typeface="+mn-lt"/>
              </a:rPr>
              <a:t>sech</a:t>
            </a:r>
            <a:r>
              <a:rPr lang="de-DE" sz="1800" i="1" dirty="0">
                <a:latin typeface="+mn-lt"/>
              </a:rPr>
              <a:t>´ he. Du kannst arbeiten, du kannst kochen, du kannst alles. Mehr </a:t>
            </a:r>
            <a:r>
              <a:rPr lang="de-DE" sz="1800" i="1" dirty="0" err="1">
                <a:latin typeface="+mn-lt"/>
              </a:rPr>
              <a:t>bruck</a:t>
            </a:r>
            <a:r>
              <a:rPr lang="de-DE" sz="1800" i="1" dirty="0">
                <a:latin typeface="+mn-lt"/>
              </a:rPr>
              <a:t> </a:t>
            </a:r>
            <a:r>
              <a:rPr lang="de-DE" sz="1800" i="1" dirty="0" err="1">
                <a:latin typeface="+mn-lt"/>
              </a:rPr>
              <a:t>we</a:t>
            </a:r>
            <a:r>
              <a:rPr lang="de-DE" sz="1800" i="1" dirty="0">
                <a:latin typeface="+mn-lt"/>
              </a:rPr>
              <a:t> </a:t>
            </a:r>
            <a:r>
              <a:rPr lang="de-DE" sz="1800" i="1" dirty="0" err="1">
                <a:latin typeface="+mn-lt"/>
              </a:rPr>
              <a:t>nich</a:t>
            </a:r>
            <a:r>
              <a:rPr lang="de-DE" sz="1800" i="1" dirty="0">
                <a:latin typeface="+mn-lt"/>
              </a:rPr>
              <a:t>, </a:t>
            </a:r>
            <a:r>
              <a:rPr lang="de-DE" sz="1800" i="1" dirty="0" err="1">
                <a:latin typeface="+mn-lt"/>
              </a:rPr>
              <a:t>sech</a:t>
            </a:r>
            <a:r>
              <a:rPr lang="de-DE" sz="1800" i="1" dirty="0">
                <a:latin typeface="+mn-lt"/>
              </a:rPr>
              <a:t>´ he.“ </a:t>
            </a:r>
            <a:endParaRPr lang="en-GB" sz="1800" i="1" dirty="0">
              <a:latin typeface="+mn-lt"/>
            </a:endParaRPr>
          </a:p>
        </p:txBody>
      </p:sp>
      <p:sp>
        <p:nvSpPr>
          <p:cNvPr id="54278" name="Rectangle 2">
            <a:extLst>
              <a:ext uri="{FF2B5EF4-FFF2-40B4-BE49-F238E27FC236}">
                <a16:creationId xmlns:a16="http://schemas.microsoft.com/office/drawing/2014/main" id="{93977754-8316-3FA8-3853-3F5863D665A9}"/>
              </a:ext>
            </a:extLst>
          </p:cNvPr>
          <p:cNvSpPr>
            <a:spLocks noGrp="1" noChangeArrowheads="1"/>
          </p:cNvSpPr>
          <p:nvPr>
            <p:ph type="title"/>
          </p:nvPr>
        </p:nvSpPr>
        <p:spPr>
          <a:xfrm>
            <a:off x="900113" y="587375"/>
            <a:ext cx="8875712" cy="1143000"/>
          </a:xfrm>
        </p:spPr>
        <p:txBody>
          <a:bodyPr/>
          <a:lstStyle/>
          <a:p>
            <a:pPr eaLnBrk="1" hangingPunct="1"/>
            <a:r>
              <a:rPr lang="de-DE" altLang="de-DE"/>
              <a:t>Wedding - 1935</a:t>
            </a:r>
            <a:endParaRPr lang="en-GB" altLang="de-D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a:extLst>
              <a:ext uri="{FF2B5EF4-FFF2-40B4-BE49-F238E27FC236}">
                <a16:creationId xmlns:a16="http://schemas.microsoft.com/office/drawing/2014/main" id="{48C3A8B2-3D98-D3C0-5969-742D09DFC6EF}"/>
              </a:ext>
            </a:extLst>
          </p:cNvPr>
          <p:cNvSpPr>
            <a:spLocks noGrp="1"/>
          </p:cNvSpPr>
          <p:nvPr>
            <p:ph type="dt" sz="quarter" idx="10"/>
          </p:nvPr>
        </p:nvSpPr>
        <p:spPr/>
        <p:txBody>
          <a:bodyPr/>
          <a:lstStyle/>
          <a:p>
            <a:pPr>
              <a:defRPr/>
            </a:pPr>
            <a:fld id="{CB5A8676-6353-4345-8065-E0D3D7557F74}" type="datetime1">
              <a:rPr lang="en-GB" altLang="de-DE"/>
              <a:pPr>
                <a:defRPr/>
              </a:pPr>
              <a:t>24/07/2025</a:t>
            </a:fld>
            <a:endParaRPr lang="en-GB" altLang="de-DE"/>
          </a:p>
        </p:txBody>
      </p:sp>
      <p:sp>
        <p:nvSpPr>
          <p:cNvPr id="55299" name="Foliennummernplatzhalter 5">
            <a:extLst>
              <a:ext uri="{FF2B5EF4-FFF2-40B4-BE49-F238E27FC236}">
                <a16:creationId xmlns:a16="http://schemas.microsoft.com/office/drawing/2014/main" id="{D1E998E5-6EAD-5ADC-E0A2-ED40C42EFBA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74EBD02D-2EA1-47D9-9039-D652EDE2DF21}" type="slidenum">
              <a:rPr lang="en-GB" altLang="de-DE" sz="1400" smtClean="0"/>
              <a:pPr>
                <a:spcBef>
                  <a:spcPct val="0"/>
                </a:spcBef>
                <a:buClrTx/>
                <a:buSzTx/>
                <a:buFontTx/>
                <a:buNone/>
              </a:pPr>
              <a:t>44</a:t>
            </a:fld>
            <a:endParaRPr lang="en-GB" altLang="de-DE" sz="1400"/>
          </a:p>
        </p:txBody>
      </p:sp>
      <p:sp>
        <p:nvSpPr>
          <p:cNvPr id="55300" name="Rectangle 2">
            <a:extLst>
              <a:ext uri="{FF2B5EF4-FFF2-40B4-BE49-F238E27FC236}">
                <a16:creationId xmlns:a16="http://schemas.microsoft.com/office/drawing/2014/main" id="{C8C127C2-D82B-1832-2E17-242484C4C6AC}"/>
              </a:ext>
            </a:extLst>
          </p:cNvPr>
          <p:cNvSpPr>
            <a:spLocks noGrp="1" noChangeArrowheads="1"/>
          </p:cNvSpPr>
          <p:nvPr>
            <p:ph type="title"/>
          </p:nvPr>
        </p:nvSpPr>
        <p:spPr>
          <a:xfrm>
            <a:off x="2819400" y="80963"/>
            <a:ext cx="6096000" cy="1143000"/>
          </a:xfrm>
        </p:spPr>
        <p:txBody>
          <a:bodyPr/>
          <a:lstStyle/>
          <a:p>
            <a:pPr eaLnBrk="1" hangingPunct="1"/>
            <a:r>
              <a:rPr lang="de-DE" altLang="de-DE" sz="4000"/>
              <a:t>What happened ? (2)</a:t>
            </a:r>
          </a:p>
        </p:txBody>
      </p:sp>
      <p:pic>
        <p:nvPicPr>
          <p:cNvPr id="55301" name="Picture 4">
            <a:extLst>
              <a:ext uri="{FF2B5EF4-FFF2-40B4-BE49-F238E27FC236}">
                <a16:creationId xmlns:a16="http://schemas.microsoft.com/office/drawing/2014/main" id="{209C460A-DA83-C56C-6A22-C27A89175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57563"/>
            <a:ext cx="510698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D:\My Documents\History-pics\45.jpg">
            <a:extLst>
              <a:ext uri="{FF2B5EF4-FFF2-40B4-BE49-F238E27FC236}">
                <a16:creationId xmlns:a16="http://schemas.microsoft.com/office/drawing/2014/main" id="{3E9CAF70-C6F6-D7C4-C564-A8E0E1601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2939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a:extLst>
              <a:ext uri="{FF2B5EF4-FFF2-40B4-BE49-F238E27FC236}">
                <a16:creationId xmlns:a16="http://schemas.microsoft.com/office/drawing/2014/main" id="{1650F920-82FD-FA50-D8CF-905B618EC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898775"/>
            <a:ext cx="33718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4FB947-3D84-7C7C-801F-C9132594FA89}"/>
              </a:ext>
            </a:extLst>
          </p:cNvPr>
          <p:cNvSpPr txBox="1"/>
          <p:nvPr/>
        </p:nvSpPr>
        <p:spPr>
          <a:xfrm>
            <a:off x="2843213" y="1017588"/>
            <a:ext cx="6072187" cy="923925"/>
          </a:xfrm>
          <a:prstGeom prst="rect">
            <a:avLst/>
          </a:prstGeom>
          <a:noFill/>
        </p:spPr>
        <p:txBody>
          <a:bodyPr>
            <a:spAutoFit/>
          </a:bodyPr>
          <a:lstStyle/>
          <a:p>
            <a:pPr>
              <a:defRPr/>
            </a:pPr>
            <a:r>
              <a:rPr lang="de-DE" altLang="de-DE" sz="1800" dirty="0">
                <a:latin typeface="+mn-lt"/>
              </a:rPr>
              <a:t>1936 – </a:t>
            </a:r>
            <a:r>
              <a:rPr lang="de-DE" altLang="de-DE" sz="1800" dirty="0" err="1">
                <a:latin typeface="+mn-lt"/>
              </a:rPr>
              <a:t>studies</a:t>
            </a:r>
            <a:r>
              <a:rPr lang="de-DE" altLang="de-DE" sz="1800" dirty="0">
                <a:latin typeface="+mn-lt"/>
              </a:rPr>
              <a:t> Flight Engineering</a:t>
            </a:r>
          </a:p>
          <a:p>
            <a:pPr>
              <a:defRPr/>
            </a:pPr>
            <a:endParaRPr lang="de-DE" sz="1800" dirty="0">
              <a:latin typeface="+mn-lt"/>
            </a:endParaRPr>
          </a:p>
          <a:p>
            <a:pPr>
              <a:defRPr/>
            </a:pPr>
            <a:endParaRPr lang="en-GB" sz="180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a:extLst>
              <a:ext uri="{FF2B5EF4-FFF2-40B4-BE49-F238E27FC236}">
                <a16:creationId xmlns:a16="http://schemas.microsoft.com/office/drawing/2014/main" id="{44F54F06-9263-8679-967D-4F68C1BE138D}"/>
              </a:ext>
            </a:extLst>
          </p:cNvPr>
          <p:cNvSpPr>
            <a:spLocks noGrp="1"/>
          </p:cNvSpPr>
          <p:nvPr>
            <p:ph type="dt" sz="quarter" idx="10"/>
          </p:nvPr>
        </p:nvSpPr>
        <p:spPr/>
        <p:txBody>
          <a:bodyPr/>
          <a:lstStyle/>
          <a:p>
            <a:pPr>
              <a:defRPr/>
            </a:pPr>
            <a:fld id="{CB5A8676-6353-4345-8065-E0D3D7557F74}" type="datetime1">
              <a:rPr lang="en-GB" altLang="de-DE"/>
              <a:pPr>
                <a:defRPr/>
              </a:pPr>
              <a:t>24/07/2025</a:t>
            </a:fld>
            <a:endParaRPr lang="en-GB" altLang="de-DE"/>
          </a:p>
        </p:txBody>
      </p:sp>
      <p:sp>
        <p:nvSpPr>
          <p:cNvPr id="56323" name="Foliennummernplatzhalter 5">
            <a:extLst>
              <a:ext uri="{FF2B5EF4-FFF2-40B4-BE49-F238E27FC236}">
                <a16:creationId xmlns:a16="http://schemas.microsoft.com/office/drawing/2014/main" id="{0E9A6163-EDD1-8851-847B-8FB7DD2AF8B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48096DB6-DCB6-42D2-A32F-753F8B0E5CB0}" type="slidenum">
              <a:rPr lang="en-GB" altLang="de-DE" sz="1400" smtClean="0"/>
              <a:pPr>
                <a:spcBef>
                  <a:spcPct val="0"/>
                </a:spcBef>
                <a:buClrTx/>
                <a:buSzTx/>
                <a:buFontTx/>
                <a:buNone/>
              </a:pPr>
              <a:t>45</a:t>
            </a:fld>
            <a:endParaRPr lang="en-GB" altLang="de-DE" sz="1400"/>
          </a:p>
        </p:txBody>
      </p:sp>
      <p:sp>
        <p:nvSpPr>
          <p:cNvPr id="56324" name="Rectangle 2">
            <a:extLst>
              <a:ext uri="{FF2B5EF4-FFF2-40B4-BE49-F238E27FC236}">
                <a16:creationId xmlns:a16="http://schemas.microsoft.com/office/drawing/2014/main" id="{BA40E75D-22CE-282A-D6C4-9BF380005157}"/>
              </a:ext>
            </a:extLst>
          </p:cNvPr>
          <p:cNvSpPr>
            <a:spLocks noGrp="1" noChangeArrowheads="1"/>
          </p:cNvSpPr>
          <p:nvPr>
            <p:ph type="title"/>
          </p:nvPr>
        </p:nvSpPr>
        <p:spPr>
          <a:xfrm>
            <a:off x="2819400" y="80963"/>
            <a:ext cx="6096000" cy="1143000"/>
          </a:xfrm>
        </p:spPr>
        <p:txBody>
          <a:bodyPr/>
          <a:lstStyle/>
          <a:p>
            <a:pPr eaLnBrk="1" hangingPunct="1"/>
            <a:r>
              <a:rPr lang="de-DE" altLang="de-DE" sz="4000"/>
              <a:t>What happened ? (2)</a:t>
            </a:r>
          </a:p>
        </p:txBody>
      </p:sp>
      <p:pic>
        <p:nvPicPr>
          <p:cNvPr id="56325" name="Picture 4">
            <a:extLst>
              <a:ext uri="{FF2B5EF4-FFF2-40B4-BE49-F238E27FC236}">
                <a16:creationId xmlns:a16="http://schemas.microsoft.com/office/drawing/2014/main" id="{E067C60F-B182-A6D7-0AB9-41A476B06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78200"/>
            <a:ext cx="51212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descr="D:\My Documents\History-pics\45.jpg">
            <a:extLst>
              <a:ext uri="{FF2B5EF4-FFF2-40B4-BE49-F238E27FC236}">
                <a16:creationId xmlns:a16="http://schemas.microsoft.com/office/drawing/2014/main" id="{B1C0AE56-C821-4DB4-6FCB-27CE05975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2939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a:extLst>
              <a:ext uri="{FF2B5EF4-FFF2-40B4-BE49-F238E27FC236}">
                <a16:creationId xmlns:a16="http://schemas.microsoft.com/office/drawing/2014/main" id="{D7C76712-3F92-933B-17F7-B70F9C772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898775"/>
            <a:ext cx="33718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D6BA98B-1760-6F66-B158-7E1194DD9DA8}"/>
              </a:ext>
            </a:extLst>
          </p:cNvPr>
          <p:cNvSpPr txBox="1"/>
          <p:nvPr/>
        </p:nvSpPr>
        <p:spPr>
          <a:xfrm>
            <a:off x="2843213" y="1017588"/>
            <a:ext cx="6072187" cy="1754187"/>
          </a:xfrm>
          <a:prstGeom prst="rect">
            <a:avLst/>
          </a:prstGeom>
          <a:noFill/>
        </p:spPr>
        <p:txBody>
          <a:bodyPr>
            <a:spAutoFit/>
          </a:bodyPr>
          <a:lstStyle/>
          <a:p>
            <a:pPr>
              <a:defRPr/>
            </a:pPr>
            <a:r>
              <a:rPr lang="de-DE" sz="1800" dirty="0">
                <a:latin typeface="+mn-lt"/>
              </a:rPr>
              <a:t>Ariernachweis: </a:t>
            </a:r>
            <a:r>
              <a:rPr lang="en-GB" sz="1800" dirty="0">
                <a:latin typeface="+mn-lt"/>
              </a:rPr>
              <a:t> a document which certified that a person was a member of the presumed Aryan race.</a:t>
            </a:r>
          </a:p>
          <a:p>
            <a:pPr>
              <a:defRPr/>
            </a:pPr>
            <a:endParaRPr lang="en-GB" sz="1800" dirty="0">
              <a:latin typeface="+mn-lt"/>
            </a:endParaRPr>
          </a:p>
          <a:p>
            <a:pPr>
              <a:defRPr/>
            </a:pPr>
            <a:r>
              <a:rPr lang="en-GB" sz="1800" dirty="0">
                <a:latin typeface="+mn-lt"/>
              </a:rPr>
              <a:t>Three generations required for all state employees and officials in the public sector; seven generations for higher party posts, ministries, 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a:extLst>
              <a:ext uri="{FF2B5EF4-FFF2-40B4-BE49-F238E27FC236}">
                <a16:creationId xmlns:a16="http://schemas.microsoft.com/office/drawing/2014/main" id="{868EE7FD-C22A-010F-18FF-C2CEE058AD0B}"/>
              </a:ext>
            </a:extLst>
          </p:cNvPr>
          <p:cNvSpPr>
            <a:spLocks noGrp="1"/>
          </p:cNvSpPr>
          <p:nvPr>
            <p:ph type="dt" sz="quarter" idx="10"/>
          </p:nvPr>
        </p:nvSpPr>
        <p:spPr/>
        <p:txBody>
          <a:bodyPr/>
          <a:lstStyle/>
          <a:p>
            <a:pPr>
              <a:defRPr/>
            </a:pPr>
            <a:fld id="{CED67DC7-36B6-4196-929F-73457E3BAC79}" type="datetime1">
              <a:rPr lang="en-GB" altLang="de-DE"/>
              <a:pPr>
                <a:defRPr/>
              </a:pPr>
              <a:t>24/07/2025</a:t>
            </a:fld>
            <a:endParaRPr lang="en-GB" altLang="de-DE"/>
          </a:p>
        </p:txBody>
      </p:sp>
      <p:sp>
        <p:nvSpPr>
          <p:cNvPr id="57347" name="Foliennummernplatzhalter 5">
            <a:extLst>
              <a:ext uri="{FF2B5EF4-FFF2-40B4-BE49-F238E27FC236}">
                <a16:creationId xmlns:a16="http://schemas.microsoft.com/office/drawing/2014/main" id="{0FFAAFAE-6E16-85DB-BFF1-66D9E9DC714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EA3E422E-A59E-4326-AF1C-B58DBB26B219}" type="slidenum">
              <a:rPr lang="en-GB" altLang="de-DE" sz="1400" smtClean="0"/>
              <a:pPr>
                <a:spcBef>
                  <a:spcPct val="0"/>
                </a:spcBef>
                <a:buClrTx/>
                <a:buSzTx/>
                <a:buFontTx/>
                <a:buNone/>
              </a:pPr>
              <a:t>46</a:t>
            </a:fld>
            <a:endParaRPr lang="en-GB" altLang="de-DE" sz="1400"/>
          </a:p>
        </p:txBody>
      </p:sp>
      <p:sp>
        <p:nvSpPr>
          <p:cNvPr id="57348" name="Rectangle 2">
            <a:extLst>
              <a:ext uri="{FF2B5EF4-FFF2-40B4-BE49-F238E27FC236}">
                <a16:creationId xmlns:a16="http://schemas.microsoft.com/office/drawing/2014/main" id="{0020C1A7-CA63-CDF5-FEB3-FAD9E00BFA3C}"/>
              </a:ext>
            </a:extLst>
          </p:cNvPr>
          <p:cNvSpPr>
            <a:spLocks noGrp="1" noChangeArrowheads="1"/>
          </p:cNvSpPr>
          <p:nvPr>
            <p:ph type="title"/>
          </p:nvPr>
        </p:nvSpPr>
        <p:spPr>
          <a:xfrm>
            <a:off x="381000" y="609600"/>
            <a:ext cx="8534400" cy="1143000"/>
          </a:xfrm>
        </p:spPr>
        <p:txBody>
          <a:bodyPr/>
          <a:lstStyle/>
          <a:p>
            <a:pPr eaLnBrk="1" hangingPunct="1"/>
            <a:r>
              <a:rPr lang="de-DE" altLang="de-DE" sz="4000"/>
              <a:t>Fliegerhauptingenieur = Officer !</a:t>
            </a:r>
          </a:p>
        </p:txBody>
      </p:sp>
      <p:pic>
        <p:nvPicPr>
          <p:cNvPr id="57349" name="Picture 4">
            <a:extLst>
              <a:ext uri="{FF2B5EF4-FFF2-40B4-BE49-F238E27FC236}">
                <a16:creationId xmlns:a16="http://schemas.microsoft.com/office/drawing/2014/main" id="{8EDF65A0-E13C-3899-8CB2-79DA55ED2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447800"/>
            <a:ext cx="29718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a:extLst>
              <a:ext uri="{FF2B5EF4-FFF2-40B4-BE49-F238E27FC236}">
                <a16:creationId xmlns:a16="http://schemas.microsoft.com/office/drawing/2014/main" id="{F1E61DDD-56A7-C950-1920-F4A7998A3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26289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a:extLst>
              <a:ext uri="{FF2B5EF4-FFF2-40B4-BE49-F238E27FC236}">
                <a16:creationId xmlns:a16="http://schemas.microsoft.com/office/drawing/2014/main" id="{13756F9F-58F8-117A-9A48-238372848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9900"/>
            <a:ext cx="35909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7">
            <a:extLst>
              <a:ext uri="{FF2B5EF4-FFF2-40B4-BE49-F238E27FC236}">
                <a16:creationId xmlns:a16="http://schemas.microsoft.com/office/drawing/2014/main" id="{D396D917-A097-E4F2-6BE4-E4443F97B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524000"/>
            <a:ext cx="28035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8">
            <a:extLst>
              <a:ext uri="{FF2B5EF4-FFF2-40B4-BE49-F238E27FC236}">
                <a16:creationId xmlns:a16="http://schemas.microsoft.com/office/drawing/2014/main" id="{46158893-7E27-6BD3-E9D1-AD0424B09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767138"/>
            <a:ext cx="2371725"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9">
            <a:extLst>
              <a:ext uri="{FF2B5EF4-FFF2-40B4-BE49-F238E27FC236}">
                <a16:creationId xmlns:a16="http://schemas.microsoft.com/office/drawing/2014/main" id="{8F349C61-FD3E-8395-130F-23D9C621E8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724400"/>
            <a:ext cx="182562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a:extLst>
              <a:ext uri="{FF2B5EF4-FFF2-40B4-BE49-F238E27FC236}">
                <a16:creationId xmlns:a16="http://schemas.microsoft.com/office/drawing/2014/main" id="{14A52893-C8BC-7085-9922-519973AA8786}"/>
              </a:ext>
            </a:extLst>
          </p:cNvPr>
          <p:cNvSpPr>
            <a:spLocks noGrp="1"/>
          </p:cNvSpPr>
          <p:nvPr>
            <p:ph type="dt" sz="quarter" idx="10"/>
          </p:nvPr>
        </p:nvSpPr>
        <p:spPr/>
        <p:txBody>
          <a:bodyPr/>
          <a:lstStyle/>
          <a:p>
            <a:pPr>
              <a:defRPr/>
            </a:pPr>
            <a:fld id="{0108DBFF-3C23-47A5-BBA2-C78FAE172AC9}" type="datetime1">
              <a:rPr lang="en-GB" altLang="de-DE"/>
              <a:pPr>
                <a:defRPr/>
              </a:pPr>
              <a:t>24/07/2025</a:t>
            </a:fld>
            <a:endParaRPr lang="en-GB" altLang="de-DE"/>
          </a:p>
        </p:txBody>
      </p:sp>
      <p:sp>
        <p:nvSpPr>
          <p:cNvPr id="58371" name="Foliennummernplatzhalter 5">
            <a:extLst>
              <a:ext uri="{FF2B5EF4-FFF2-40B4-BE49-F238E27FC236}">
                <a16:creationId xmlns:a16="http://schemas.microsoft.com/office/drawing/2014/main" id="{BFF28331-029E-D0DA-13C5-DB107627721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D0AA363D-703B-407E-8B6B-B36D115F4448}" type="slidenum">
              <a:rPr lang="en-GB" altLang="de-DE" sz="1400" smtClean="0"/>
              <a:pPr>
                <a:spcBef>
                  <a:spcPct val="0"/>
                </a:spcBef>
                <a:buClrTx/>
                <a:buSzTx/>
                <a:buFontTx/>
                <a:buNone/>
              </a:pPr>
              <a:t>47</a:t>
            </a:fld>
            <a:endParaRPr lang="en-GB" altLang="de-DE" sz="1400"/>
          </a:p>
        </p:txBody>
      </p:sp>
      <p:sp>
        <p:nvSpPr>
          <p:cNvPr id="58372" name="Rectangle 2">
            <a:extLst>
              <a:ext uri="{FF2B5EF4-FFF2-40B4-BE49-F238E27FC236}">
                <a16:creationId xmlns:a16="http://schemas.microsoft.com/office/drawing/2014/main" id="{9E246C34-85B2-214F-6228-97CEB2211747}"/>
              </a:ext>
            </a:extLst>
          </p:cNvPr>
          <p:cNvSpPr>
            <a:spLocks noGrp="1" noChangeArrowheads="1"/>
          </p:cNvSpPr>
          <p:nvPr>
            <p:ph type="title"/>
          </p:nvPr>
        </p:nvSpPr>
        <p:spPr/>
        <p:txBody>
          <a:bodyPr/>
          <a:lstStyle/>
          <a:p>
            <a:pPr eaLnBrk="1" hangingPunct="1"/>
            <a:r>
              <a:rPr lang="de-DE" altLang="de-DE" sz="4000"/>
              <a:t>End of war = end of dreams ?</a:t>
            </a:r>
          </a:p>
        </p:txBody>
      </p:sp>
      <p:pic>
        <p:nvPicPr>
          <p:cNvPr id="58373" name="Picture 4">
            <a:extLst>
              <a:ext uri="{FF2B5EF4-FFF2-40B4-BE49-F238E27FC236}">
                <a16:creationId xmlns:a16="http://schemas.microsoft.com/office/drawing/2014/main" id="{1AFFE3D6-7F2F-1A19-8673-220360196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419600"/>
            <a:ext cx="1660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5">
            <a:extLst>
              <a:ext uri="{FF2B5EF4-FFF2-40B4-BE49-F238E27FC236}">
                <a16:creationId xmlns:a16="http://schemas.microsoft.com/office/drawing/2014/main" id="{61CCE75D-E0A7-62F3-399F-D91E004A3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828800"/>
            <a:ext cx="16319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a:extLst>
              <a:ext uri="{FF2B5EF4-FFF2-40B4-BE49-F238E27FC236}">
                <a16:creationId xmlns:a16="http://schemas.microsoft.com/office/drawing/2014/main" id="{8E2E6221-AC66-A5C6-9DDE-1865B9C25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538" y="1982788"/>
            <a:ext cx="30654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7">
            <a:extLst>
              <a:ext uri="{FF2B5EF4-FFF2-40B4-BE49-F238E27FC236}">
                <a16:creationId xmlns:a16="http://schemas.microsoft.com/office/drawing/2014/main" id="{9F10F60A-72FD-293E-7D8D-52AFEDA40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2362200"/>
            <a:ext cx="370046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nummernplatzhalter 5">
            <a:extLst>
              <a:ext uri="{FF2B5EF4-FFF2-40B4-BE49-F238E27FC236}">
                <a16:creationId xmlns:a16="http://schemas.microsoft.com/office/drawing/2014/main" id="{2D256781-1153-05C8-B18E-038088156FA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CE346ACE-3347-461D-A1A3-35E7A18E88B3}" type="slidenum">
              <a:rPr lang="en-GB" altLang="de-DE" sz="1400" smtClean="0"/>
              <a:pPr>
                <a:spcBef>
                  <a:spcPct val="0"/>
                </a:spcBef>
                <a:buClrTx/>
                <a:buSzTx/>
                <a:buFontTx/>
                <a:buNone/>
              </a:pPr>
              <a:t>48</a:t>
            </a:fld>
            <a:endParaRPr lang="en-GB" altLang="de-DE" sz="1400"/>
          </a:p>
        </p:txBody>
      </p:sp>
      <p:sp>
        <p:nvSpPr>
          <p:cNvPr id="53252" name="Rectangle 2">
            <a:extLst>
              <a:ext uri="{FF2B5EF4-FFF2-40B4-BE49-F238E27FC236}">
                <a16:creationId xmlns:a16="http://schemas.microsoft.com/office/drawing/2014/main" id="{4911FADD-5B31-2B60-379F-DC023CB588A4}"/>
              </a:ext>
            </a:extLst>
          </p:cNvPr>
          <p:cNvSpPr>
            <a:spLocks noGrp="1" noChangeArrowheads="1"/>
          </p:cNvSpPr>
          <p:nvPr>
            <p:ph type="title"/>
          </p:nvPr>
        </p:nvSpPr>
        <p:spPr>
          <a:xfrm>
            <a:off x="0" y="609600"/>
            <a:ext cx="4419600" cy="5699125"/>
          </a:xfrm>
        </p:spPr>
        <p:txBody>
          <a:bodyPr/>
          <a:lstStyle/>
          <a:p>
            <a:pPr eaLnBrk="1" hangingPunct="1">
              <a:defRPr/>
            </a:pPr>
            <a:r>
              <a:rPr lang="de-DE" altLang="de-DE" sz="4000" dirty="0" err="1"/>
              <a:t>Aftermath</a:t>
            </a:r>
            <a:br>
              <a:rPr lang="de-DE" altLang="de-DE" sz="4000" dirty="0"/>
            </a:br>
            <a:br>
              <a:rPr lang="de-DE" altLang="de-DE" sz="1200" dirty="0"/>
            </a:br>
            <a:r>
              <a:rPr lang="de-DE" altLang="de-DE" sz="1200" dirty="0" err="1"/>
              <a:t>Denazification</a:t>
            </a:r>
            <a:r>
              <a:rPr lang="de-DE" altLang="de-DE" sz="1200" dirty="0"/>
              <a:t>:</a:t>
            </a:r>
            <a:br>
              <a:rPr lang="de-DE" altLang="de-DE" sz="1200" dirty="0"/>
            </a:br>
            <a:br>
              <a:rPr lang="de-DE" altLang="de-DE" sz="1200" dirty="0"/>
            </a:br>
            <a:r>
              <a:rPr lang="de-DE" altLang="de-DE" sz="1200" dirty="0"/>
              <a:t>1. Hauptschuldige / </a:t>
            </a:r>
            <a:r>
              <a:rPr lang="en-GB" sz="1200" dirty="0"/>
              <a:t>Main perpetrators: Leading National Socialist</a:t>
            </a:r>
            <a:br>
              <a:rPr lang="en-GB" sz="1200" dirty="0"/>
            </a:br>
            <a:br>
              <a:rPr lang="de-DE" altLang="de-DE" sz="1200" dirty="0"/>
            </a:br>
            <a:r>
              <a:rPr lang="de-DE" altLang="de-DE" sz="1200" dirty="0"/>
              <a:t>2. </a:t>
            </a:r>
            <a:r>
              <a:rPr lang="de-DE" altLang="de-DE" sz="1200" dirty="0">
                <a:solidFill>
                  <a:schemeClr val="bg2">
                    <a:lumMod val="20000"/>
                    <a:lumOff val="80000"/>
                  </a:schemeClr>
                </a:solidFill>
              </a:rPr>
              <a:t>Belastete / </a:t>
            </a:r>
            <a:r>
              <a:rPr lang="en-GB" altLang="de-DE" sz="1200" dirty="0">
                <a:solidFill>
                  <a:schemeClr val="bg2">
                    <a:lumMod val="20000"/>
                    <a:lumOff val="80000"/>
                  </a:schemeClr>
                </a:solidFill>
              </a:rPr>
              <a:t>Incriminated: Activists, militarists, beneficiaries, e.g., </a:t>
            </a:r>
            <a:br>
              <a:rPr lang="en-GB" altLang="de-DE" sz="1200" dirty="0">
                <a:solidFill>
                  <a:schemeClr val="bg2">
                    <a:lumMod val="20000"/>
                    <a:lumOff val="80000"/>
                  </a:schemeClr>
                </a:solidFill>
              </a:rPr>
            </a:br>
            <a:r>
              <a:rPr lang="en-GB" altLang="de-DE" sz="1200" dirty="0">
                <a:solidFill>
                  <a:schemeClr val="bg2">
                    <a:lumMod val="20000"/>
                    <a:lumOff val="80000"/>
                  </a:schemeClr>
                </a:solidFill>
              </a:rPr>
              <a:t>    members and officials of the NSDAP and its organizations who had</a:t>
            </a:r>
            <a:br>
              <a:rPr lang="en-GB" altLang="de-DE" sz="1200" dirty="0">
                <a:solidFill>
                  <a:schemeClr val="bg2">
                    <a:lumMod val="20000"/>
                    <a:lumOff val="80000"/>
                  </a:schemeClr>
                </a:solidFill>
              </a:rPr>
            </a:br>
            <a:r>
              <a:rPr lang="en-GB" altLang="de-DE" sz="1200" dirty="0">
                <a:solidFill>
                  <a:schemeClr val="bg2">
                    <a:lumMod val="20000"/>
                    <a:lumOff val="80000"/>
                  </a:schemeClr>
                </a:solidFill>
              </a:rPr>
              <a:t>    held higher positions.</a:t>
            </a:r>
            <a:r>
              <a:rPr lang="de-DE" altLang="de-DE" sz="1200" dirty="0">
                <a:solidFill>
                  <a:schemeClr val="bg2">
                    <a:lumMod val="20000"/>
                    <a:lumOff val="80000"/>
                  </a:schemeClr>
                </a:solidFill>
              </a:rPr>
              <a:t> </a:t>
            </a:r>
            <a:br>
              <a:rPr lang="de-DE" altLang="de-DE" sz="1200" dirty="0">
                <a:solidFill>
                  <a:schemeClr val="bg2">
                    <a:lumMod val="20000"/>
                    <a:lumOff val="80000"/>
                  </a:schemeClr>
                </a:solidFill>
              </a:rPr>
            </a:br>
            <a:br>
              <a:rPr lang="de-DE" altLang="de-DE" sz="1200" dirty="0">
                <a:solidFill>
                  <a:schemeClr val="bg2">
                    <a:lumMod val="20000"/>
                    <a:lumOff val="80000"/>
                  </a:schemeClr>
                </a:solidFill>
              </a:rPr>
            </a:br>
            <a:r>
              <a:rPr lang="de-DE" altLang="de-DE" sz="1200" dirty="0">
                <a:solidFill>
                  <a:schemeClr val="tx2">
                    <a:lumMod val="90000"/>
                  </a:schemeClr>
                </a:solidFill>
              </a:rPr>
              <a:t>3. </a:t>
            </a:r>
            <a:r>
              <a:rPr lang="de-DE" altLang="de-DE" sz="1200" dirty="0">
                <a:solidFill>
                  <a:srgbClr val="FF3300"/>
                </a:solidFill>
              </a:rPr>
              <a:t>Minderbelastete /  </a:t>
            </a:r>
            <a:r>
              <a:rPr lang="en-GB" altLang="de-DE" sz="1200" dirty="0">
                <a:solidFill>
                  <a:srgbClr val="FF3300"/>
                </a:solidFill>
              </a:rPr>
              <a:t>Less incriminated: e.g., ordinary members of the</a:t>
            </a:r>
            <a:br>
              <a:rPr lang="en-GB" altLang="de-DE" sz="1200" dirty="0">
                <a:solidFill>
                  <a:srgbClr val="FF3300"/>
                </a:solidFill>
              </a:rPr>
            </a:br>
            <a:r>
              <a:rPr lang="en-GB" altLang="de-DE" sz="1200" dirty="0">
                <a:solidFill>
                  <a:srgbClr val="FF3300"/>
                </a:solidFill>
              </a:rPr>
              <a:t>    NSDAP and its organizations without specific functions.</a:t>
            </a:r>
            <a:br>
              <a:rPr lang="en-GB" altLang="de-DE" sz="1200" dirty="0">
                <a:solidFill>
                  <a:srgbClr val="FF3300"/>
                </a:solidFill>
              </a:rPr>
            </a:br>
            <a:r>
              <a:rPr lang="en-GB" altLang="de-DE" sz="1200" dirty="0">
                <a:solidFill>
                  <a:srgbClr val="FF3300"/>
                </a:solidFill>
              </a:rPr>
              <a:t> </a:t>
            </a:r>
            <a:br>
              <a:rPr lang="de-DE" altLang="de-DE" sz="1200" dirty="0"/>
            </a:br>
            <a:r>
              <a:rPr lang="de-DE" altLang="de-DE" sz="1200" dirty="0"/>
              <a:t>4. Mitläufer / </a:t>
            </a:r>
            <a:r>
              <a:rPr lang="en-GB" altLang="de-DE" sz="1200" dirty="0"/>
              <a:t>Followers: People who did not always actively participate</a:t>
            </a:r>
            <a:br>
              <a:rPr lang="en-GB" altLang="de-DE" sz="1200" dirty="0"/>
            </a:br>
            <a:r>
              <a:rPr lang="en-GB" altLang="de-DE" sz="1200" dirty="0"/>
              <a:t>    in the system, but who overall made up the large silent mass of</a:t>
            </a:r>
            <a:br>
              <a:rPr lang="en-GB" altLang="de-DE" sz="1200" dirty="0"/>
            </a:br>
            <a:r>
              <a:rPr lang="en-GB" altLang="de-DE" sz="1200" dirty="0"/>
              <a:t>    supporters of National Socialism. </a:t>
            </a:r>
            <a:br>
              <a:rPr lang="en-GB" altLang="de-DE" sz="1200" dirty="0"/>
            </a:br>
            <a:br>
              <a:rPr lang="de-DE" altLang="de-DE" sz="1200" dirty="0"/>
            </a:br>
            <a:r>
              <a:rPr lang="de-DE" altLang="de-DE" sz="1200" dirty="0"/>
              <a:t>5. Entlastete / </a:t>
            </a:r>
            <a:r>
              <a:rPr lang="en-GB" altLang="de-DE" sz="1200" dirty="0"/>
              <a:t>Exonerated: Persons who were able to prove before a</a:t>
            </a:r>
            <a:br>
              <a:rPr lang="en-GB" altLang="de-DE" sz="1200" dirty="0"/>
            </a:br>
            <a:r>
              <a:rPr lang="en-GB" altLang="de-DE" sz="1200" dirty="0"/>
              <a:t>    tribunal that they were not guilty.</a:t>
            </a:r>
            <a:br>
              <a:rPr lang="en-GB" altLang="de-DE" sz="1200" dirty="0"/>
            </a:br>
            <a:br>
              <a:rPr lang="en-GB" altLang="de-DE" sz="1200" dirty="0"/>
            </a:br>
            <a:r>
              <a:rPr lang="en-GB" altLang="de-DE" sz="1200" dirty="0"/>
              <a:t>For groups 1 to 3, punishment could include the death penalty,  imprisonment, confiscation of property, dismissal from work, loss of pensions, salary reductions, work restrictions, and loss of civil rights.</a:t>
            </a:r>
            <a:br>
              <a:rPr lang="en-GB" altLang="de-DE" sz="1200" dirty="0"/>
            </a:br>
            <a:r>
              <a:rPr lang="en-GB" altLang="de-DE" sz="1200" dirty="0"/>
              <a:t>For followers, fines were imposed. </a:t>
            </a:r>
            <a:br>
              <a:rPr lang="en-GB" altLang="de-DE" sz="1200" dirty="0"/>
            </a:br>
            <a:br>
              <a:rPr lang="en-GB" altLang="de-DE" sz="1200" dirty="0"/>
            </a:br>
            <a:r>
              <a:rPr lang="en-GB" altLang="de-DE" sz="1200" dirty="0"/>
              <a:t>The cases of those incriminated in groups I and II were heard orally and publicly, while those of the others were dealt with in writing.</a:t>
            </a:r>
            <a:br>
              <a:rPr lang="en-GB" altLang="de-DE" sz="1200" dirty="0"/>
            </a:br>
            <a:br>
              <a:rPr lang="en-GB" altLang="de-DE" sz="1200" dirty="0"/>
            </a:br>
            <a:r>
              <a:rPr lang="en-GB" altLang="de-DE" sz="1200" dirty="0"/>
              <a:t>Statistical results of denazification in Bavaria:</a:t>
            </a:r>
            <a:br>
              <a:rPr lang="en-GB" altLang="de-DE" sz="1200" dirty="0"/>
            </a:br>
            <a:r>
              <a:rPr lang="en-GB" altLang="de-DE" sz="1200" dirty="0"/>
              <a:t>By December 31, 1949, questionnaires from 6,780,188 people had been processed in Bavaria (total population 7.791.000) </a:t>
            </a:r>
            <a:br>
              <a:rPr lang="en-GB" altLang="de-DE" sz="1200" dirty="0"/>
            </a:br>
            <a:r>
              <a:rPr lang="en-GB" altLang="de-DE" sz="1200" dirty="0"/>
              <a:t>290,139 people (15.5%) were classified into one of five categories:</a:t>
            </a:r>
            <a:br>
              <a:rPr lang="en-GB" altLang="de-DE" sz="1200" dirty="0"/>
            </a:br>
            <a:br>
              <a:rPr lang="en-GB" altLang="de-DE" sz="1200" dirty="0"/>
            </a:br>
            <a:r>
              <a:rPr lang="en-GB" altLang="de-DE" sz="1200" dirty="0"/>
              <a:t>1. 0.27% were main perpetrators, </a:t>
            </a:r>
            <a:br>
              <a:rPr lang="en-GB" altLang="de-DE" sz="1200" dirty="0"/>
            </a:br>
            <a:r>
              <a:rPr lang="en-GB" altLang="de-DE" sz="1200" dirty="0"/>
              <a:t>2. 3.85% were incriminated, </a:t>
            </a:r>
            <a:br>
              <a:rPr lang="en-GB" altLang="de-DE" sz="1200" dirty="0"/>
            </a:br>
            <a:r>
              <a:rPr lang="en-GB" altLang="de-DE" sz="1200" dirty="0"/>
              <a:t>3. 18.31% were less incriminated, and </a:t>
            </a:r>
            <a:br>
              <a:rPr lang="en-GB" altLang="de-DE" sz="1200" dirty="0"/>
            </a:br>
            <a:r>
              <a:rPr lang="en-GB" altLang="de-DE" sz="1200" dirty="0"/>
              <a:t>4. 74.52% were followers.</a:t>
            </a:r>
            <a:br>
              <a:rPr lang="en-GB" altLang="de-DE" sz="1200" dirty="0"/>
            </a:br>
            <a:r>
              <a:rPr lang="en-GB" altLang="de-DE" sz="1200" dirty="0"/>
              <a:t>5. 3.05% of them were classified as exonerated</a:t>
            </a:r>
            <a:br>
              <a:rPr lang="en-GB" altLang="de-DE" sz="1200" dirty="0"/>
            </a:br>
            <a:br>
              <a:rPr lang="en-GB" altLang="de-DE" sz="1200" dirty="0"/>
            </a:br>
            <a:r>
              <a:rPr lang="en-GB" altLang="de-DE" sz="1200" dirty="0"/>
              <a:t>Though cases were brought against 140,000 individuals, only around 15,000 were convicted and of those only 567 individuals were sentenced to death or life imprisonment for their actions. The others received prison sentences of less than 3 years. By the mid-1950s, most of these prisoners were released due to amnesties and political pressure.</a:t>
            </a:r>
            <a:br>
              <a:rPr lang="en-GB" altLang="de-DE" sz="1200" dirty="0"/>
            </a:br>
            <a:endParaRPr lang="de-DE" altLang="de-DE" sz="1200" dirty="0"/>
          </a:p>
        </p:txBody>
      </p:sp>
      <p:pic>
        <p:nvPicPr>
          <p:cNvPr id="59396" name="Picture 4" descr="D:\My Documents\History-pics\25.jpg">
            <a:extLst>
              <a:ext uri="{FF2B5EF4-FFF2-40B4-BE49-F238E27FC236}">
                <a16:creationId xmlns:a16="http://schemas.microsoft.com/office/drawing/2014/main" id="{6663EB89-CF62-2098-DFC6-7C90524F3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0"/>
            <a:ext cx="45354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0E7CA6AA-6D88-E7DC-A098-597054A56C9A}"/>
              </a:ext>
            </a:extLst>
          </p:cNvPr>
          <p:cNvSpPr>
            <a:spLocks noGrp="1"/>
          </p:cNvSpPr>
          <p:nvPr>
            <p:ph type="dt" sz="quarter" idx="10"/>
          </p:nvPr>
        </p:nvSpPr>
        <p:spPr/>
        <p:txBody>
          <a:bodyPr/>
          <a:lstStyle/>
          <a:p>
            <a:pPr>
              <a:defRPr/>
            </a:pPr>
            <a:fld id="{EAF3E7A6-78B9-4B5C-AB74-AD27EC2F42A0}" type="datetime1">
              <a:rPr lang="en-GB" altLang="de-DE"/>
              <a:pPr>
                <a:defRPr/>
              </a:pPr>
              <a:t>24/07/2025</a:t>
            </a:fld>
            <a:endParaRPr lang="en-GB" altLang="de-DE"/>
          </a:p>
        </p:txBody>
      </p:sp>
      <p:sp>
        <p:nvSpPr>
          <p:cNvPr id="60419" name="Foliennummernplatzhalter 5">
            <a:extLst>
              <a:ext uri="{FF2B5EF4-FFF2-40B4-BE49-F238E27FC236}">
                <a16:creationId xmlns:a16="http://schemas.microsoft.com/office/drawing/2014/main" id="{8DC26B17-A8EA-38A9-1D22-F37A5F97473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7CF12EA7-5DF1-40AC-BA65-336727FD3DAC}" type="slidenum">
              <a:rPr lang="en-GB" altLang="de-DE" sz="1400" smtClean="0"/>
              <a:pPr>
                <a:spcBef>
                  <a:spcPct val="0"/>
                </a:spcBef>
                <a:buClrTx/>
                <a:buSzTx/>
                <a:buFontTx/>
                <a:buNone/>
              </a:pPr>
              <a:t>49</a:t>
            </a:fld>
            <a:endParaRPr lang="en-GB" altLang="de-DE" sz="1400"/>
          </a:p>
        </p:txBody>
      </p:sp>
      <p:sp>
        <p:nvSpPr>
          <p:cNvPr id="60420" name="Rectangle 2">
            <a:extLst>
              <a:ext uri="{FF2B5EF4-FFF2-40B4-BE49-F238E27FC236}">
                <a16:creationId xmlns:a16="http://schemas.microsoft.com/office/drawing/2014/main" id="{E0F936E4-727B-C1A5-9815-955EB9344A15}"/>
              </a:ext>
            </a:extLst>
          </p:cNvPr>
          <p:cNvSpPr>
            <a:spLocks noGrp="1" noChangeArrowheads="1"/>
          </p:cNvSpPr>
          <p:nvPr>
            <p:ph type="title"/>
          </p:nvPr>
        </p:nvSpPr>
        <p:spPr>
          <a:xfrm>
            <a:off x="304800" y="381000"/>
            <a:ext cx="6096000" cy="1143000"/>
          </a:xfrm>
        </p:spPr>
        <p:txBody>
          <a:bodyPr/>
          <a:lstStyle/>
          <a:p>
            <a:pPr eaLnBrk="1" hangingPunct="1"/>
            <a:r>
              <a:rPr lang="de-DE" altLang="de-DE" sz="4000"/>
              <a:t>Grandfather or Monster ?</a:t>
            </a:r>
            <a:endParaRPr lang="en-GB" altLang="de-DE" sz="4000"/>
          </a:p>
        </p:txBody>
      </p:sp>
      <p:pic>
        <p:nvPicPr>
          <p:cNvPr id="60421" name="Picture 4" descr="D:\My Documents\History-pics\27.jpg">
            <a:extLst>
              <a:ext uri="{FF2B5EF4-FFF2-40B4-BE49-F238E27FC236}">
                <a16:creationId xmlns:a16="http://schemas.microsoft.com/office/drawing/2014/main" id="{D05A331F-F6F7-2200-D795-8B2636159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713" y="136525"/>
            <a:ext cx="3316287"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5" descr="D:\My Documents\History-pics\28.jpg">
            <a:extLst>
              <a:ext uri="{FF2B5EF4-FFF2-40B4-BE49-F238E27FC236}">
                <a16:creationId xmlns:a16="http://schemas.microsoft.com/office/drawing/2014/main" id="{7A18CCA2-E7E5-EBCB-E8C5-46ABE6132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489585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9B3E919-FE17-A356-55F9-25849A181EDF}"/>
              </a:ext>
            </a:extLst>
          </p:cNvPr>
          <p:cNvSpPr>
            <a:spLocks noGrp="1" noChangeArrowheads="1"/>
          </p:cNvSpPr>
          <p:nvPr>
            <p:ph type="title"/>
          </p:nvPr>
        </p:nvSpPr>
        <p:spPr>
          <a:xfrm>
            <a:off x="2819400" y="609600"/>
            <a:ext cx="6096000" cy="3898900"/>
          </a:xfrm>
        </p:spPr>
        <p:txBody>
          <a:bodyPr/>
          <a:lstStyle/>
          <a:p>
            <a:r>
              <a:rPr lang="en-GB" altLang="en-US"/>
              <a:t>Prussia = Germany?</a:t>
            </a:r>
            <a:br>
              <a:rPr lang="en-GB" altLang="en-US"/>
            </a:br>
            <a:br>
              <a:rPr lang="en-GB" altLang="en-US"/>
            </a:br>
            <a:r>
              <a:rPr lang="en-GB" altLang="en-US" sz="1800"/>
              <a:t>Prussia as the quintessential Germany:</a:t>
            </a:r>
            <a:br>
              <a:rPr lang="en-GB" altLang="en-US" sz="1800"/>
            </a:br>
            <a:br>
              <a:rPr lang="en-GB" altLang="en-US" sz="1800"/>
            </a:br>
            <a:r>
              <a:rPr lang="en-GB" altLang="en-US" sz="1800"/>
              <a:t>Negative traits:		Virtues:</a:t>
            </a:r>
            <a:br>
              <a:rPr lang="en-GB" altLang="en-US" sz="1800"/>
            </a:br>
            <a:br>
              <a:rPr lang="en-GB" altLang="en-US" sz="1800"/>
            </a:br>
            <a:r>
              <a:rPr lang="en-GB" altLang="en-US" sz="1800"/>
              <a:t>militaristic 		punctuality</a:t>
            </a:r>
            <a:br>
              <a:rPr lang="en-GB" altLang="en-US" sz="1800"/>
            </a:br>
            <a:r>
              <a:rPr lang="en-GB" altLang="en-US" sz="1800"/>
              <a:t>belligerent		order</a:t>
            </a:r>
            <a:br>
              <a:rPr lang="en-GB" altLang="en-US" sz="1800"/>
            </a:br>
            <a:r>
              <a:rPr lang="en-GB" altLang="en-US" sz="1800"/>
              <a:t>blind obedience		diligence</a:t>
            </a:r>
            <a:br>
              <a:rPr lang="en-GB" altLang="en-US" sz="1800"/>
            </a:br>
            <a:r>
              <a:rPr lang="en-GB" altLang="en-US" sz="1800"/>
              <a:t>strict			duty</a:t>
            </a:r>
            <a:br>
              <a:rPr lang="en-GB" altLang="en-US" sz="1800"/>
            </a:br>
            <a:r>
              <a:rPr lang="en-GB" altLang="en-US" sz="1800"/>
              <a:t>no sense of humour		honesty</a:t>
            </a:r>
            <a:br>
              <a:rPr lang="en-GB" altLang="en-US" sz="1800"/>
            </a:br>
            <a:r>
              <a:rPr lang="en-GB" altLang="en-US" sz="1800"/>
              <a:t>subservient		frugality</a:t>
            </a:r>
            <a:br>
              <a:rPr lang="en-GB" altLang="en-US" sz="1800"/>
            </a:br>
            <a:r>
              <a:rPr lang="en-GB" altLang="en-US" sz="1800"/>
              <a:t>cold			cleanliness</a:t>
            </a:r>
            <a:br>
              <a:rPr lang="en-GB" altLang="en-US" sz="1800"/>
            </a:br>
            <a:r>
              <a:rPr lang="en-GB" altLang="en-US" sz="1800"/>
              <a:t>arrogant			reliability</a:t>
            </a:r>
            <a:br>
              <a:rPr lang="en-GB" altLang="en-US" sz="1800"/>
            </a:br>
            <a:r>
              <a:rPr lang="en-GB" altLang="en-US" sz="1800"/>
              <a:t>bureaucratic		efficiency</a:t>
            </a:r>
          </a:p>
        </p:txBody>
      </p:sp>
      <p:sp>
        <p:nvSpPr>
          <p:cNvPr id="4" name="Date Placeholder 3">
            <a:extLst>
              <a:ext uri="{FF2B5EF4-FFF2-40B4-BE49-F238E27FC236}">
                <a16:creationId xmlns:a16="http://schemas.microsoft.com/office/drawing/2014/main" id="{44B13DA6-F7DB-F598-33AB-A00443AA8DC8}"/>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11268" name="Slide Number Placeholder 4">
            <a:extLst>
              <a:ext uri="{FF2B5EF4-FFF2-40B4-BE49-F238E27FC236}">
                <a16:creationId xmlns:a16="http://schemas.microsoft.com/office/drawing/2014/main" id="{46F31A30-E45A-20C3-4200-CF1875CF271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8F7EFC63-5E00-48CC-88FB-0A7103FCB06C}" type="slidenum">
              <a:rPr lang="en-GB" altLang="de-DE" sz="1400" smtClean="0"/>
              <a:pPr>
                <a:spcBef>
                  <a:spcPct val="0"/>
                </a:spcBef>
                <a:buClrTx/>
                <a:buSzTx/>
                <a:buFontTx/>
                <a:buNone/>
              </a:pPr>
              <a:t>5</a:t>
            </a:fld>
            <a:endParaRPr lang="en-GB" altLang="de-DE" sz="1400"/>
          </a:p>
        </p:txBody>
      </p:sp>
      <p:pic>
        <p:nvPicPr>
          <p:cNvPr id="11269" name="Picture 4" descr="A cartoon of a pirate with a sword&#10;&#10;AI-generated content may be incorrect.">
            <a:extLst>
              <a:ext uri="{FF2B5EF4-FFF2-40B4-BE49-F238E27FC236}">
                <a16:creationId xmlns:a16="http://schemas.microsoft.com/office/drawing/2014/main" id="{A62A0862-6555-691E-3861-DEEF4207C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916113"/>
            <a:ext cx="2690812"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B74D7D1-5713-6601-8981-40893ED57C27}"/>
              </a:ext>
            </a:extLst>
          </p:cNvPr>
          <p:cNvSpPr txBox="1"/>
          <p:nvPr/>
        </p:nvSpPr>
        <p:spPr>
          <a:xfrm>
            <a:off x="2916238" y="4868863"/>
            <a:ext cx="4148137" cy="1477962"/>
          </a:xfrm>
          <a:prstGeom prst="rect">
            <a:avLst/>
          </a:prstGeom>
          <a:noFill/>
        </p:spPr>
        <p:txBody>
          <a:bodyPr wrap="none">
            <a:spAutoFit/>
          </a:bodyPr>
          <a:lstStyle/>
          <a:p>
            <a:pPr>
              <a:defRPr/>
            </a:pPr>
            <a:r>
              <a:rPr lang="en-GB" sz="1800" dirty="0">
                <a:latin typeface="+mn-lt"/>
              </a:rPr>
              <a:t>Das Volk der Dichter und Denker</a:t>
            </a:r>
          </a:p>
          <a:p>
            <a:pPr>
              <a:defRPr/>
            </a:pPr>
            <a:r>
              <a:rPr lang="en-GB" sz="1800" dirty="0">
                <a:latin typeface="+mn-lt"/>
              </a:rPr>
              <a:t>                       </a:t>
            </a:r>
            <a:r>
              <a:rPr lang="en-GB" sz="1800" dirty="0" err="1">
                <a:latin typeface="+mn-lt"/>
              </a:rPr>
              <a:t>oder</a:t>
            </a:r>
            <a:r>
              <a:rPr lang="en-GB" sz="1800" dirty="0">
                <a:latin typeface="+mn-lt"/>
              </a:rPr>
              <a:t> </a:t>
            </a:r>
          </a:p>
          <a:p>
            <a:pPr>
              <a:defRPr/>
            </a:pPr>
            <a:r>
              <a:rPr lang="en-GB" sz="1800" dirty="0">
                <a:latin typeface="+mn-lt"/>
              </a:rPr>
              <a:t>Das Volk der Richter und Henker</a:t>
            </a:r>
          </a:p>
          <a:p>
            <a:pPr>
              <a:defRPr/>
            </a:pPr>
            <a:r>
              <a:rPr lang="en-GB" sz="1800" dirty="0">
                <a:latin typeface="+mn-lt"/>
              </a:rPr>
              <a:t>                     </a:t>
            </a:r>
            <a:r>
              <a:rPr lang="en-GB" sz="1800" dirty="0" err="1">
                <a:latin typeface="+mn-lt"/>
              </a:rPr>
              <a:t>oder</a:t>
            </a:r>
            <a:r>
              <a:rPr lang="en-GB" sz="1800" dirty="0">
                <a:latin typeface="+mn-lt"/>
              </a:rPr>
              <a:t> gar</a:t>
            </a:r>
          </a:p>
          <a:p>
            <a:pPr>
              <a:defRPr/>
            </a:pPr>
            <a:r>
              <a:rPr lang="en-GB" sz="1800" dirty="0">
                <a:latin typeface="+mn-lt"/>
              </a:rPr>
              <a:t>Das Volk der W</a:t>
            </a:r>
            <a:r>
              <a:rPr lang="de-DE" sz="1800" dirty="0" err="1">
                <a:latin typeface="+mn-lt"/>
              </a:rPr>
              <a:t>ächter</a:t>
            </a:r>
            <a:r>
              <a:rPr lang="de-DE" sz="1800" dirty="0">
                <a:latin typeface="+mn-lt"/>
              </a:rPr>
              <a:t> und Schlächter</a:t>
            </a:r>
            <a:r>
              <a:rPr lang="en-GB" sz="1800" dirty="0">
                <a:latin typeface="+mn-lt"/>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AF28239-360D-0903-0748-5E67E4A87A12}"/>
              </a:ext>
            </a:extLst>
          </p:cNvPr>
          <p:cNvSpPr>
            <a:spLocks noGrp="1" noChangeArrowheads="1"/>
          </p:cNvSpPr>
          <p:nvPr>
            <p:ph type="title"/>
          </p:nvPr>
        </p:nvSpPr>
        <p:spPr>
          <a:xfrm>
            <a:off x="2819400" y="609600"/>
            <a:ext cx="6096000" cy="658813"/>
          </a:xfrm>
        </p:spPr>
        <p:txBody>
          <a:bodyPr/>
          <a:lstStyle/>
          <a:p>
            <a:r>
              <a:rPr lang="en-GB" altLang="en-US"/>
              <a:t>And what is Germany?</a:t>
            </a:r>
          </a:p>
        </p:txBody>
      </p:sp>
      <p:sp>
        <p:nvSpPr>
          <p:cNvPr id="12291" name="Slide Number Placeholder 4">
            <a:extLst>
              <a:ext uri="{FF2B5EF4-FFF2-40B4-BE49-F238E27FC236}">
                <a16:creationId xmlns:a16="http://schemas.microsoft.com/office/drawing/2014/main" id="{31254830-A40F-260A-B69F-8DCA5FBD348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69E13786-66A3-4159-A2CD-8D8AFC4D4606}" type="slidenum">
              <a:rPr lang="en-GB" altLang="de-DE" sz="1400" smtClean="0"/>
              <a:pPr>
                <a:spcBef>
                  <a:spcPct val="0"/>
                </a:spcBef>
                <a:buClrTx/>
                <a:buSzTx/>
                <a:buFontTx/>
                <a:buNone/>
              </a:pPr>
              <a:t>6</a:t>
            </a:fld>
            <a:endParaRPr lang="en-GB" altLang="de-DE" sz="1400"/>
          </a:p>
        </p:txBody>
      </p:sp>
      <p:sp>
        <p:nvSpPr>
          <p:cNvPr id="2" name="TextBox 1">
            <a:extLst>
              <a:ext uri="{FF2B5EF4-FFF2-40B4-BE49-F238E27FC236}">
                <a16:creationId xmlns:a16="http://schemas.microsoft.com/office/drawing/2014/main" id="{8E6CD7EB-8565-BF6F-4649-AC29DBE28D07}"/>
              </a:ext>
            </a:extLst>
          </p:cNvPr>
          <p:cNvSpPr txBox="1"/>
          <p:nvPr/>
        </p:nvSpPr>
        <p:spPr>
          <a:xfrm>
            <a:off x="107950" y="1268413"/>
            <a:ext cx="4176713" cy="4248150"/>
          </a:xfrm>
          <a:prstGeom prst="rect">
            <a:avLst/>
          </a:prstGeom>
          <a:noFill/>
        </p:spPr>
        <p:txBody>
          <a:bodyPr>
            <a:spAutoFit/>
          </a:bodyPr>
          <a:lstStyle/>
          <a:p>
            <a:pPr>
              <a:defRPr/>
            </a:pPr>
            <a:r>
              <a:rPr lang="en-GB" sz="1800" dirty="0">
                <a:latin typeface="+mn-lt"/>
              </a:rPr>
              <a:t>The Holy Roman Empire (of the German Nation) ( 800/1512 – 1806) was split into a great number of nearly sovereign small and medium-sized secular and ecclesiastical principalities and free imperial cities, some of which were little larger than a single town or the surrounding grounds of the monastery of an Imperial abbey. </a:t>
            </a:r>
          </a:p>
          <a:p>
            <a:pPr>
              <a:defRPr/>
            </a:pPr>
            <a:endParaRPr lang="en-GB" sz="1800" dirty="0">
              <a:latin typeface="+mn-lt"/>
            </a:endParaRPr>
          </a:p>
          <a:p>
            <a:pPr>
              <a:defRPr/>
            </a:pPr>
            <a:r>
              <a:rPr lang="en-GB" sz="1800" dirty="0">
                <a:latin typeface="+mn-lt"/>
              </a:rPr>
              <a:t>Estimates of the total number of German states at any time during the 18th century vary, ranging from 294 to 348, most of which derived from successive dynastic splits (feudal</a:t>
            </a:r>
          </a:p>
        </p:txBody>
      </p:sp>
      <p:pic>
        <p:nvPicPr>
          <p:cNvPr id="12293" name="Picture 4" descr="A map of europe with different colors&#10;&#10;AI-generated content may be incorrect.">
            <a:extLst>
              <a:ext uri="{FF2B5EF4-FFF2-40B4-BE49-F238E27FC236}">
                <a16:creationId xmlns:a16="http://schemas.microsoft.com/office/drawing/2014/main" id="{469218F9-9EC7-ED3D-0685-8426FA287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813" y="1341438"/>
            <a:ext cx="4567237"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A map of the state of germany&#10;&#10;AI-generated content may be incorrect.">
            <a:extLst>
              <a:ext uri="{FF2B5EF4-FFF2-40B4-BE49-F238E27FC236}">
                <a16:creationId xmlns:a16="http://schemas.microsoft.com/office/drawing/2014/main" id="{73769CDF-9533-9A4B-A898-19D72FC4F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5167313"/>
            <a:ext cx="21605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68AA307-8740-E21F-4499-F6C7CC1E0CD2}"/>
              </a:ext>
            </a:extLst>
          </p:cNvPr>
          <p:cNvSpPr txBox="1"/>
          <p:nvPr/>
        </p:nvSpPr>
        <p:spPr>
          <a:xfrm>
            <a:off x="107950" y="5373688"/>
            <a:ext cx="6818313" cy="1200150"/>
          </a:xfrm>
          <a:prstGeom prst="rect">
            <a:avLst/>
          </a:prstGeom>
          <a:noFill/>
        </p:spPr>
        <p:txBody>
          <a:bodyPr>
            <a:spAutoFit/>
          </a:bodyPr>
          <a:lstStyle/>
          <a:p>
            <a:pPr>
              <a:defRPr/>
            </a:pPr>
            <a:r>
              <a:rPr lang="en-GB" sz="1800" dirty="0">
                <a:latin typeface="+mn-lt"/>
              </a:rPr>
              <a:t>fragmentation), sometimes reflected in compound names such as Saxe-Coburg; some of these were united through royal marriages, although the resulting entity was often not a contiguous territory.</a:t>
            </a:r>
          </a:p>
        </p:txBody>
      </p:sp>
      <p:sp>
        <p:nvSpPr>
          <p:cNvPr id="3" name="TextBox 2">
            <a:extLst>
              <a:ext uri="{FF2B5EF4-FFF2-40B4-BE49-F238E27FC236}">
                <a16:creationId xmlns:a16="http://schemas.microsoft.com/office/drawing/2014/main" id="{CB8F875D-A5C0-C46D-8139-A903548E251C}"/>
              </a:ext>
            </a:extLst>
          </p:cNvPr>
          <p:cNvSpPr txBox="1"/>
          <p:nvPr/>
        </p:nvSpPr>
        <p:spPr>
          <a:xfrm>
            <a:off x="4468813" y="5043488"/>
            <a:ext cx="2016125" cy="247650"/>
          </a:xfrm>
          <a:prstGeom prst="rect">
            <a:avLst/>
          </a:prstGeom>
          <a:noFill/>
        </p:spPr>
        <p:txBody>
          <a:bodyPr>
            <a:spAutoFit/>
          </a:bodyPr>
          <a:lstStyle/>
          <a:p>
            <a:pPr>
              <a:defRPr/>
            </a:pPr>
            <a:r>
              <a:rPr lang="en-GB" sz="1000" dirty="0">
                <a:latin typeface="+mn-lt"/>
              </a:rPr>
              <a:t>Map of </a:t>
            </a:r>
            <a:r>
              <a:rPr lang="en-GB" sz="1000" dirty="0" err="1">
                <a:latin typeface="+mn-lt"/>
              </a:rPr>
              <a:t>HREoGN</a:t>
            </a:r>
            <a:r>
              <a:rPr lang="en-GB" sz="1000" dirty="0">
                <a:latin typeface="+mn-lt"/>
              </a:rPr>
              <a:t> in 1789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31FC595-2419-809A-4651-CD225F0C77B1}"/>
              </a:ext>
            </a:extLst>
          </p:cNvPr>
          <p:cNvSpPr>
            <a:spLocks noGrp="1" noChangeArrowheads="1"/>
          </p:cNvSpPr>
          <p:nvPr>
            <p:ph type="title"/>
          </p:nvPr>
        </p:nvSpPr>
        <p:spPr>
          <a:xfrm>
            <a:off x="2819400" y="609600"/>
            <a:ext cx="6096000" cy="658813"/>
          </a:xfrm>
        </p:spPr>
        <p:txBody>
          <a:bodyPr/>
          <a:lstStyle/>
          <a:p>
            <a:r>
              <a:rPr lang="en-GB" altLang="en-US"/>
              <a:t>And what is Germany?</a:t>
            </a:r>
          </a:p>
        </p:txBody>
      </p:sp>
      <p:sp>
        <p:nvSpPr>
          <p:cNvPr id="13315" name="Slide Number Placeholder 4">
            <a:extLst>
              <a:ext uri="{FF2B5EF4-FFF2-40B4-BE49-F238E27FC236}">
                <a16:creationId xmlns:a16="http://schemas.microsoft.com/office/drawing/2014/main" id="{C8502CDE-7ABF-B38A-9213-E2D338412C0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5B6F4936-E1C4-4E56-9CE2-9EE0E23825F5}" type="slidenum">
              <a:rPr lang="en-GB" altLang="de-DE" sz="1400" smtClean="0"/>
              <a:pPr>
                <a:spcBef>
                  <a:spcPct val="0"/>
                </a:spcBef>
                <a:buClrTx/>
                <a:buSzTx/>
                <a:buFontTx/>
                <a:buNone/>
              </a:pPr>
              <a:t>7</a:t>
            </a:fld>
            <a:endParaRPr lang="en-GB" altLang="de-DE" sz="1400"/>
          </a:p>
        </p:txBody>
      </p:sp>
      <p:sp>
        <p:nvSpPr>
          <p:cNvPr id="2" name="TextBox 1">
            <a:extLst>
              <a:ext uri="{FF2B5EF4-FFF2-40B4-BE49-F238E27FC236}">
                <a16:creationId xmlns:a16="http://schemas.microsoft.com/office/drawing/2014/main" id="{55CE5330-DFDA-5B3E-4E2F-0140ACECB22F}"/>
              </a:ext>
            </a:extLst>
          </p:cNvPr>
          <p:cNvSpPr txBox="1"/>
          <p:nvPr/>
        </p:nvSpPr>
        <p:spPr>
          <a:xfrm>
            <a:off x="107950" y="1268413"/>
            <a:ext cx="8928100" cy="1477962"/>
          </a:xfrm>
          <a:prstGeom prst="rect">
            <a:avLst/>
          </a:prstGeom>
          <a:noFill/>
        </p:spPr>
        <p:txBody>
          <a:bodyPr>
            <a:spAutoFit/>
          </a:bodyPr>
          <a:lstStyle/>
          <a:p>
            <a:pPr>
              <a:defRPr/>
            </a:pPr>
            <a:r>
              <a:rPr lang="en-GB" sz="1800" dirty="0">
                <a:latin typeface="+mn-lt"/>
              </a:rPr>
              <a:t>As an illustration of Germany's territorial fragmentation, young Wilhelm von Humboldt and friends, in order to observe the revolutionary events unfolding in Paris in the summer of 1789, </a:t>
            </a:r>
            <a:r>
              <a:rPr lang="en-GB" sz="1800" dirty="0" err="1">
                <a:latin typeface="+mn-lt"/>
              </a:rPr>
              <a:t>traveled</a:t>
            </a:r>
            <a:r>
              <a:rPr lang="en-GB" sz="1800" dirty="0">
                <a:latin typeface="+mn-lt"/>
              </a:rPr>
              <a:t> from Brunswick, capital of Brunswick-Wolfenbüttel, to the French border about 400 km away, entering and exiting six duchies, four bishoprics and one free imperial city (Aachen) before reaching the French border.</a:t>
            </a:r>
          </a:p>
        </p:txBody>
      </p:sp>
      <p:pic>
        <p:nvPicPr>
          <p:cNvPr id="13317" name="Picture 4" descr="A person standing next to a wagon&#10;&#10;AI-generated content may be incorrect.">
            <a:extLst>
              <a:ext uri="{FF2B5EF4-FFF2-40B4-BE49-F238E27FC236}">
                <a16:creationId xmlns:a16="http://schemas.microsoft.com/office/drawing/2014/main" id="{6C965668-9C71-7B58-2CCD-A0D882D0B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790825"/>
            <a:ext cx="588803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0A61AD1-BE52-7058-9067-AD3ABF287749}"/>
              </a:ext>
            </a:extLst>
          </p:cNvPr>
          <p:cNvSpPr txBox="1"/>
          <p:nvPr/>
        </p:nvSpPr>
        <p:spPr>
          <a:xfrm>
            <a:off x="228600" y="5805488"/>
            <a:ext cx="8686800" cy="646112"/>
          </a:xfrm>
          <a:prstGeom prst="rect">
            <a:avLst/>
          </a:prstGeom>
          <a:noFill/>
        </p:spPr>
        <p:txBody>
          <a:bodyPr>
            <a:spAutoFit/>
          </a:bodyPr>
          <a:lstStyle/>
          <a:p>
            <a:pPr>
              <a:defRPr/>
            </a:pPr>
            <a:r>
              <a:rPr lang="en-GB" sz="1800" dirty="0">
                <a:latin typeface="+mn-lt"/>
              </a:rPr>
              <a:t>A German cartoon from 1834 poking fun at the microscopic size of the Principality of Schaumburg-Lippe, one of the many tiny states of the German Confederation.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B4ADE84-5910-1D86-BC51-00E4C5A686EB}"/>
              </a:ext>
            </a:extLst>
          </p:cNvPr>
          <p:cNvSpPr>
            <a:spLocks noGrp="1" noChangeArrowheads="1"/>
          </p:cNvSpPr>
          <p:nvPr>
            <p:ph type="title"/>
          </p:nvPr>
        </p:nvSpPr>
        <p:spPr/>
        <p:txBody>
          <a:bodyPr/>
          <a:lstStyle/>
          <a:p>
            <a:r>
              <a:rPr lang="en-GB" altLang="en-US"/>
              <a:t>Prussia = Germany?</a:t>
            </a:r>
          </a:p>
        </p:txBody>
      </p:sp>
      <p:sp>
        <p:nvSpPr>
          <p:cNvPr id="4" name="Date Placeholder 3">
            <a:extLst>
              <a:ext uri="{FF2B5EF4-FFF2-40B4-BE49-F238E27FC236}">
                <a16:creationId xmlns:a16="http://schemas.microsoft.com/office/drawing/2014/main" id="{1D324CF6-91D7-2A02-2A2E-78E9DE581F8C}"/>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14340" name="Slide Number Placeholder 4">
            <a:extLst>
              <a:ext uri="{FF2B5EF4-FFF2-40B4-BE49-F238E27FC236}">
                <a16:creationId xmlns:a16="http://schemas.microsoft.com/office/drawing/2014/main" id="{FF21927B-FDAB-AA60-7341-270A9004BFD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FDAE4022-DCCF-4B7B-8E62-B6852326A1CB}" type="slidenum">
              <a:rPr lang="en-GB" altLang="de-DE" sz="1400" smtClean="0"/>
              <a:pPr>
                <a:spcBef>
                  <a:spcPct val="0"/>
                </a:spcBef>
                <a:buClrTx/>
                <a:buSzTx/>
                <a:buFontTx/>
                <a:buNone/>
              </a:pPr>
              <a:t>8</a:t>
            </a:fld>
            <a:endParaRPr lang="en-GB" altLang="de-DE" sz="1400"/>
          </a:p>
        </p:txBody>
      </p:sp>
      <p:sp>
        <p:nvSpPr>
          <p:cNvPr id="2" name="TextBox 1">
            <a:extLst>
              <a:ext uri="{FF2B5EF4-FFF2-40B4-BE49-F238E27FC236}">
                <a16:creationId xmlns:a16="http://schemas.microsoft.com/office/drawing/2014/main" id="{5A9CC447-E936-8520-8C67-E56A975D8397}"/>
              </a:ext>
            </a:extLst>
          </p:cNvPr>
          <p:cNvSpPr txBox="1"/>
          <p:nvPr/>
        </p:nvSpPr>
        <p:spPr>
          <a:xfrm>
            <a:off x="900113" y="4724400"/>
            <a:ext cx="7704137" cy="1201738"/>
          </a:xfrm>
          <a:prstGeom prst="rect">
            <a:avLst/>
          </a:prstGeom>
          <a:noFill/>
        </p:spPr>
        <p:txBody>
          <a:bodyPr>
            <a:spAutoFit/>
          </a:bodyPr>
          <a:lstStyle/>
          <a:p>
            <a:pPr algn="ctr">
              <a:defRPr/>
            </a:pPr>
            <a:r>
              <a:rPr lang="en-GB" sz="1800" dirty="0" err="1">
                <a:latin typeface="+mn-lt"/>
              </a:rPr>
              <a:t>Herzogtum</a:t>
            </a:r>
            <a:r>
              <a:rPr lang="en-GB" sz="1800" dirty="0">
                <a:latin typeface="+mn-lt"/>
              </a:rPr>
              <a:t> Preu</a:t>
            </a:r>
            <a:r>
              <a:rPr lang="de-DE" sz="1800" dirty="0" err="1">
                <a:latin typeface="+mn-lt"/>
              </a:rPr>
              <a:t>ßen</a:t>
            </a:r>
            <a:r>
              <a:rPr lang="de-DE" sz="1800" dirty="0">
                <a:latin typeface="+mn-lt"/>
              </a:rPr>
              <a:t>-</a:t>
            </a:r>
            <a:r>
              <a:rPr lang="en-GB" sz="1800" dirty="0">
                <a:latin typeface="+mn-lt"/>
              </a:rPr>
              <a:t>Dutchy of Prussia - 1525</a:t>
            </a:r>
          </a:p>
          <a:p>
            <a:pPr>
              <a:defRPr/>
            </a:pPr>
            <a:r>
              <a:rPr lang="en-GB" sz="1800" dirty="0">
                <a:latin typeface="+mn-lt"/>
              </a:rPr>
              <a:t>at the time of the Holy Roman Empire (of the German Nation) (after 1512) </a:t>
            </a:r>
          </a:p>
          <a:p>
            <a:pPr>
              <a:defRPr/>
            </a:pPr>
            <a:r>
              <a:rPr lang="en-GB" sz="1800" dirty="0">
                <a:latin typeface="+mn-lt"/>
              </a:rPr>
              <a:t>Capital: K</a:t>
            </a:r>
            <a:r>
              <a:rPr lang="de-DE" sz="1800" dirty="0" err="1">
                <a:latin typeface="+mn-lt"/>
              </a:rPr>
              <a:t>önigsberg</a:t>
            </a:r>
            <a:r>
              <a:rPr lang="de-DE" sz="1800" dirty="0">
                <a:latin typeface="+mn-lt"/>
              </a:rPr>
              <a:t>/Kaliningrad, Russia</a:t>
            </a:r>
          </a:p>
          <a:p>
            <a:pPr>
              <a:defRPr/>
            </a:pPr>
            <a:r>
              <a:rPr lang="de-DE" sz="1800" dirty="0">
                <a:latin typeface="+mn-lt"/>
              </a:rPr>
              <a:t>Area</a:t>
            </a:r>
            <a:r>
              <a:rPr lang="en-GB" sz="1800" dirty="0">
                <a:latin typeface="+mn-lt"/>
              </a:rPr>
              <a:t>: parts of modern Lithuania, Kaliningrad oblast (Russia), Poland</a:t>
            </a:r>
          </a:p>
        </p:txBody>
      </p:sp>
      <p:pic>
        <p:nvPicPr>
          <p:cNvPr id="14342" name="Picture 6" descr="A map of europe with a green area&#10;&#10;AI-generated content may be incorrect.">
            <a:extLst>
              <a:ext uri="{FF2B5EF4-FFF2-40B4-BE49-F238E27FC236}">
                <a16:creationId xmlns:a16="http://schemas.microsoft.com/office/drawing/2014/main" id="{A3450D0B-2B68-CBC5-A914-B73F47D3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700213"/>
            <a:ext cx="4851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4DFAA36-8997-AB3D-53EE-A8984AFB44D6}"/>
              </a:ext>
            </a:extLst>
          </p:cNvPr>
          <p:cNvSpPr>
            <a:spLocks noGrp="1" noChangeArrowheads="1"/>
          </p:cNvSpPr>
          <p:nvPr>
            <p:ph type="title"/>
          </p:nvPr>
        </p:nvSpPr>
        <p:spPr/>
        <p:txBody>
          <a:bodyPr/>
          <a:lstStyle/>
          <a:p>
            <a:r>
              <a:rPr lang="en-GB" altLang="en-US"/>
              <a:t>Prussia = Germany?</a:t>
            </a:r>
          </a:p>
        </p:txBody>
      </p:sp>
      <p:sp>
        <p:nvSpPr>
          <p:cNvPr id="4" name="Date Placeholder 3">
            <a:extLst>
              <a:ext uri="{FF2B5EF4-FFF2-40B4-BE49-F238E27FC236}">
                <a16:creationId xmlns:a16="http://schemas.microsoft.com/office/drawing/2014/main" id="{A09E4A27-7C52-6D18-A679-19BD9F8D9E10}"/>
              </a:ext>
            </a:extLst>
          </p:cNvPr>
          <p:cNvSpPr>
            <a:spLocks noGrp="1"/>
          </p:cNvSpPr>
          <p:nvPr>
            <p:ph type="dt" sz="quarter" idx="10"/>
          </p:nvPr>
        </p:nvSpPr>
        <p:spPr/>
        <p:txBody>
          <a:bodyPr/>
          <a:lstStyle/>
          <a:p>
            <a:pPr>
              <a:defRPr/>
            </a:pPr>
            <a:fld id="{F2C7E7CA-EDB3-426A-BBD3-3FA2B8D2C249}" type="datetime1">
              <a:rPr lang="en-GB" altLang="de-DE" smtClean="0"/>
              <a:pPr>
                <a:defRPr/>
              </a:pPr>
              <a:t>24/07/2025</a:t>
            </a:fld>
            <a:endParaRPr lang="en-GB" altLang="de-DE"/>
          </a:p>
        </p:txBody>
      </p:sp>
      <p:sp>
        <p:nvSpPr>
          <p:cNvPr id="15364" name="Slide Number Placeholder 4">
            <a:extLst>
              <a:ext uri="{FF2B5EF4-FFF2-40B4-BE49-F238E27FC236}">
                <a16:creationId xmlns:a16="http://schemas.microsoft.com/office/drawing/2014/main" id="{230331AF-F960-C52D-4A78-C8AAA65C0ED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a:spcBef>
                <a:spcPct val="0"/>
              </a:spcBef>
              <a:buClrTx/>
              <a:buSzTx/>
              <a:buFontTx/>
              <a:buNone/>
            </a:pPr>
            <a:fld id="{7DBDE69C-5F6C-4DEC-A41F-D74E561205A1}" type="slidenum">
              <a:rPr lang="en-GB" altLang="de-DE" sz="1400" smtClean="0"/>
              <a:pPr>
                <a:spcBef>
                  <a:spcPct val="0"/>
                </a:spcBef>
                <a:buClrTx/>
                <a:buSzTx/>
                <a:buFontTx/>
                <a:buNone/>
              </a:pPr>
              <a:t>9</a:t>
            </a:fld>
            <a:endParaRPr lang="en-GB" altLang="de-DE" sz="1400"/>
          </a:p>
        </p:txBody>
      </p:sp>
      <p:sp>
        <p:nvSpPr>
          <p:cNvPr id="2" name="TextBox 1">
            <a:extLst>
              <a:ext uri="{FF2B5EF4-FFF2-40B4-BE49-F238E27FC236}">
                <a16:creationId xmlns:a16="http://schemas.microsoft.com/office/drawing/2014/main" id="{877A4162-40E0-E8CD-5AF7-477261DBCEE5}"/>
              </a:ext>
            </a:extLst>
          </p:cNvPr>
          <p:cNvSpPr txBox="1"/>
          <p:nvPr/>
        </p:nvSpPr>
        <p:spPr>
          <a:xfrm>
            <a:off x="900113" y="4724400"/>
            <a:ext cx="7704137" cy="1477963"/>
          </a:xfrm>
          <a:prstGeom prst="rect">
            <a:avLst/>
          </a:prstGeom>
          <a:noFill/>
        </p:spPr>
        <p:txBody>
          <a:bodyPr>
            <a:spAutoFit/>
          </a:bodyPr>
          <a:lstStyle/>
          <a:p>
            <a:pPr algn="ctr">
              <a:defRPr/>
            </a:pPr>
            <a:r>
              <a:rPr lang="en-GB" sz="1800" dirty="0" err="1">
                <a:latin typeface="+mn-lt"/>
              </a:rPr>
              <a:t>Königreich</a:t>
            </a:r>
            <a:r>
              <a:rPr lang="en-GB" sz="1800" dirty="0">
                <a:latin typeface="+mn-lt"/>
              </a:rPr>
              <a:t> Preu</a:t>
            </a:r>
            <a:r>
              <a:rPr lang="de-DE" sz="1800" dirty="0" err="1">
                <a:latin typeface="+mn-lt"/>
              </a:rPr>
              <a:t>ßen</a:t>
            </a:r>
            <a:r>
              <a:rPr lang="de-DE" sz="1800" dirty="0">
                <a:latin typeface="+mn-lt"/>
              </a:rPr>
              <a:t>/</a:t>
            </a:r>
            <a:r>
              <a:rPr lang="en-GB" sz="1800" dirty="0">
                <a:latin typeface="+mn-lt"/>
              </a:rPr>
              <a:t>Kingdom of Prussia - 1714</a:t>
            </a:r>
          </a:p>
          <a:p>
            <a:pPr>
              <a:defRPr/>
            </a:pPr>
            <a:r>
              <a:rPr lang="en-GB" sz="1800" dirty="0">
                <a:latin typeface="+mn-lt"/>
              </a:rPr>
              <a:t>at the time of the Holy Roman Empire (of the German Nation) (after 1512) </a:t>
            </a:r>
          </a:p>
          <a:p>
            <a:pPr>
              <a:defRPr/>
            </a:pPr>
            <a:r>
              <a:rPr lang="en-GB" sz="1800" dirty="0">
                <a:latin typeface="+mn-lt"/>
              </a:rPr>
              <a:t>Capital: Berlin</a:t>
            </a:r>
            <a:endParaRPr lang="de-DE" sz="1800" dirty="0">
              <a:latin typeface="+mn-lt"/>
            </a:endParaRPr>
          </a:p>
          <a:p>
            <a:pPr>
              <a:defRPr/>
            </a:pPr>
            <a:r>
              <a:rPr lang="de-DE" sz="1800" dirty="0">
                <a:latin typeface="+mn-lt"/>
              </a:rPr>
              <a:t>Area</a:t>
            </a:r>
            <a:r>
              <a:rPr lang="en-GB" sz="1800" dirty="0">
                <a:latin typeface="+mn-lt"/>
              </a:rPr>
              <a:t>: parts of modern Lithuania, Kaliningrad oblast (Russia), Poland, Brandenburg (Germany)</a:t>
            </a:r>
          </a:p>
        </p:txBody>
      </p:sp>
      <p:pic>
        <p:nvPicPr>
          <p:cNvPr id="15366" name="Picture 6">
            <a:extLst>
              <a:ext uri="{FF2B5EF4-FFF2-40B4-BE49-F238E27FC236}">
                <a16:creationId xmlns:a16="http://schemas.microsoft.com/office/drawing/2014/main" id="{6682761F-1145-6C71-8389-3B8350C10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700213"/>
            <a:ext cx="4851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D:\Program Files\Microsoft Office\Templates\1033\Generic.pot</Template>
  <TotalTime>1820</TotalTime>
  <Words>2719</Words>
  <Application>Microsoft Office PowerPoint</Application>
  <PresentationFormat>On-screen Show (4:3)</PresentationFormat>
  <Paragraphs>286</Paragraphs>
  <Slides>49</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Times New Roman</vt:lpstr>
      <vt:lpstr>Arial</vt:lpstr>
      <vt:lpstr>Arial Narrow</vt:lpstr>
      <vt:lpstr>Wingdings</vt:lpstr>
      <vt:lpstr>Generic</vt:lpstr>
      <vt:lpstr>History</vt:lpstr>
      <vt:lpstr>Christoph Schwarz</vt:lpstr>
      <vt:lpstr>Prussia = Germany?  </vt:lpstr>
      <vt:lpstr>Prussia = Germany?  Prussia as the quintessential Germany:  Negative traits:  Virtues:  militaristic   punctuality belligerent  order blind obedience  diligence strict   duty no sense of humour  honesty subservient  frugality cold   cleanliness arrogant   reliability bureaucratic  efficiency</vt:lpstr>
      <vt:lpstr>Prussia = Germany?  Prussia as the quintessential Germany:  Negative traits:  Virtues:  militaristic   punctuality belligerent  order blind obedience  diligence strict   duty no sense of humour  honesty subservient  frugality cold   cleanliness arrogant   reliability bureaucratic  efficiency</vt:lpstr>
      <vt:lpstr>And what is Germany?</vt:lpstr>
      <vt:lpstr>And what is Germany?</vt:lpstr>
      <vt:lpstr>Prussia = Germany?</vt:lpstr>
      <vt:lpstr>Prussia = Germany?</vt:lpstr>
      <vt:lpstr>Prussia = Germany?</vt:lpstr>
      <vt:lpstr>Prussia = Germany?</vt:lpstr>
      <vt:lpstr>Prussia = Germany!</vt:lpstr>
      <vt:lpstr>Prussia = Germany</vt:lpstr>
      <vt:lpstr>Prussia = Germany!</vt:lpstr>
      <vt:lpstr>Christoph Schwarz</vt:lpstr>
      <vt:lpstr>Dorothea Nawiinski/Navjinski</vt:lpstr>
      <vt:lpstr>Prussia 1815</vt:lpstr>
      <vt:lpstr>The four sons of Friedrich August and Dorothea</vt:lpstr>
      <vt:lpstr>My great-grandfather</vt:lpstr>
      <vt:lpstr>PowerPoint Presentation</vt:lpstr>
      <vt:lpstr>S.M.S. Beowulf</vt:lpstr>
      <vt:lpstr>Social Background </vt:lpstr>
      <vt:lpstr>Johanna Margarethe Kadenbach</vt:lpstr>
      <vt:lpstr>My grandfather</vt:lpstr>
      <vt:lpstr>My grandfather</vt:lpstr>
      <vt:lpstr>Social Background </vt:lpstr>
      <vt:lpstr>My Grandmother</vt:lpstr>
      <vt:lpstr>My Grandmother</vt:lpstr>
      <vt:lpstr>Youth</vt:lpstr>
      <vt:lpstr>Student Life  Elektotechnik / Electrical Engineering</vt:lpstr>
      <vt:lpstr>Student Life</vt:lpstr>
      <vt:lpstr>Student Life</vt:lpstr>
      <vt:lpstr>Travelling Electrician</vt:lpstr>
      <vt:lpstr>What happened ?</vt:lpstr>
      <vt:lpstr>NSDAP- Member in 1925</vt:lpstr>
      <vt:lpstr>Next Steps - SA Truppführer</vt:lpstr>
      <vt:lpstr>PowerPoint Presentation</vt:lpstr>
      <vt:lpstr>Ortsgruppenpropagandaleiter / Local chief of Propaganda</vt:lpstr>
      <vt:lpstr>Ortsgruppenpropagandaleiter / Local chief of Propaganda</vt:lpstr>
      <vt:lpstr>Elektroinstallateur Meisterbrief /  Electrician Master Craftsman's diploma  19 January 1928</vt:lpstr>
      <vt:lpstr>Reichsarbeitsdienst Reich Labour Service</vt:lpstr>
      <vt:lpstr>Officer ? Oberfeldmeister - 1935</vt:lpstr>
      <vt:lpstr>Wedding - 1935</vt:lpstr>
      <vt:lpstr>What happened ? (2)</vt:lpstr>
      <vt:lpstr>What happened ? (2)</vt:lpstr>
      <vt:lpstr>Fliegerhauptingenieur = Officer !</vt:lpstr>
      <vt:lpstr>End of war = end of dreams ?</vt:lpstr>
      <vt:lpstr>Aftermath  Denazification:  1. Hauptschuldige / Main perpetrators: Leading National Socialist  2. Belastete / Incriminated: Activists, militarists, beneficiaries, e.g.,      members and officials of the NSDAP and its organizations who had     held higher positions.   3. Minderbelastete /  Less incriminated: e.g., ordinary members of the     NSDAP and its organizations without specific functions.   4. Mitläufer / Followers: People who did not always actively participate     in the system, but who overall made up the large silent mass of     supporters of National Socialism.   5. Entlastete / Exonerated: Persons who were able to prove before a     tribunal that they were not guilty.  For groups 1 to 3, punishment could include the death penalty,  imprisonment, confiscation of property, dismissal from work, loss of pensions, salary reductions, work restrictions, and loss of civil rights. For followers, fines were imposed.   The cases of those incriminated in groups I and II were heard orally and publicly, while those of the others were dealt with in writing.  Statistical results of denazification in Bavaria: By December 31, 1949, questionnaires from 6,780,188 people had been processed in Bavaria (total population 7.791.000)  290,139 people (15.5%) were classified into one of five categories:  1. 0.27% were main perpetrators,  2. 3.85% were incriminated,  3. 18.31% were less incriminated, and  4. 74.52% were followers. 5. 3.05% of them were classified as exonerated  Though cases were brought against 140,000 individuals, only around 15,000 were convicted and of those only 567 individuals were sentenced to death or life imprisonment for their actions. The others received prison sentences of less than 3 years. By the mid-1950s, most of these prisoners were released due to amnesties and political pressure. </vt:lpstr>
      <vt:lpstr>Grandfather or Monster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Nagel, Jens - STSG</dc:creator>
  <cp:lastModifiedBy>Rolf Schwarz</cp:lastModifiedBy>
  <cp:revision>135</cp:revision>
  <cp:lastPrinted>1601-01-01T00:00:00Z</cp:lastPrinted>
  <dcterms:created xsi:type="dcterms:W3CDTF">1601-01-01T00:00:00Z</dcterms:created>
  <dcterms:modified xsi:type="dcterms:W3CDTF">2025-07-23T23:17:21Z</dcterms:modified>
</cp:coreProperties>
</file>